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1" r:id="rId1"/>
  </p:sldMasterIdLst>
  <p:notesMasterIdLst>
    <p:notesMasterId r:id="rId46"/>
  </p:notesMasterIdLst>
  <p:handoutMasterIdLst>
    <p:handoutMasterId r:id="rId47"/>
  </p:handoutMasterIdLst>
  <p:sldIdLst>
    <p:sldId id="256" r:id="rId2"/>
    <p:sldId id="802" r:id="rId3"/>
    <p:sldId id="804" r:id="rId4"/>
    <p:sldId id="803" r:id="rId5"/>
    <p:sldId id="805" r:id="rId6"/>
    <p:sldId id="806" r:id="rId7"/>
    <p:sldId id="807" r:id="rId8"/>
    <p:sldId id="808" r:id="rId9"/>
    <p:sldId id="809" r:id="rId10"/>
    <p:sldId id="811" r:id="rId11"/>
    <p:sldId id="810" r:id="rId12"/>
    <p:sldId id="812" r:id="rId13"/>
    <p:sldId id="813" r:id="rId14"/>
    <p:sldId id="814" r:id="rId15"/>
    <p:sldId id="815" r:id="rId16"/>
    <p:sldId id="816" r:id="rId17"/>
    <p:sldId id="817" r:id="rId18"/>
    <p:sldId id="819" r:id="rId19"/>
    <p:sldId id="820" r:id="rId20"/>
    <p:sldId id="821" r:id="rId21"/>
    <p:sldId id="822" r:id="rId22"/>
    <p:sldId id="823" r:id="rId23"/>
    <p:sldId id="824" r:id="rId24"/>
    <p:sldId id="818" r:id="rId25"/>
    <p:sldId id="825" r:id="rId26"/>
    <p:sldId id="826" r:id="rId27"/>
    <p:sldId id="827" r:id="rId28"/>
    <p:sldId id="775" r:id="rId29"/>
    <p:sldId id="776" r:id="rId30"/>
    <p:sldId id="777" r:id="rId31"/>
    <p:sldId id="830" r:id="rId32"/>
    <p:sldId id="779" r:id="rId33"/>
    <p:sldId id="831" r:id="rId34"/>
    <p:sldId id="832" r:id="rId35"/>
    <p:sldId id="833" r:id="rId36"/>
    <p:sldId id="834" r:id="rId37"/>
    <p:sldId id="781" r:id="rId38"/>
    <p:sldId id="784" r:id="rId39"/>
    <p:sldId id="785" r:id="rId40"/>
    <p:sldId id="787" r:id="rId41"/>
    <p:sldId id="828" r:id="rId42"/>
    <p:sldId id="829" r:id="rId43"/>
    <p:sldId id="793" r:id="rId44"/>
    <p:sldId id="794" r:id="rId45"/>
  </p:sldIdLst>
  <p:sldSz cx="9144000" cy="6858000" type="screen4x3"/>
  <p:notesSz cx="6400800" cy="8686800"/>
  <p:defaultTextStyle>
    <a:defPPr>
      <a:defRPr lang="zh-CN"/>
    </a:defPPr>
    <a:lvl1pPr algn="l" rtl="0" eaLnBrk="0" fontAlgn="base" hangingPunct="0">
      <a:spcBef>
        <a:spcPct val="0"/>
      </a:spcBef>
      <a:spcAft>
        <a:spcPct val="0"/>
      </a:spcAft>
      <a:defRPr kern="1200">
        <a:solidFill>
          <a:schemeClr val="tx1"/>
        </a:solidFill>
        <a:latin typeface="Arial" charset="0"/>
        <a:ea typeface="宋体" charset="0"/>
        <a:cs typeface="+mn-cs"/>
      </a:defRPr>
    </a:lvl1pPr>
    <a:lvl2pPr marL="457200" algn="l" rtl="0" eaLnBrk="0" fontAlgn="base" hangingPunct="0">
      <a:spcBef>
        <a:spcPct val="0"/>
      </a:spcBef>
      <a:spcAft>
        <a:spcPct val="0"/>
      </a:spcAft>
      <a:defRPr kern="1200">
        <a:solidFill>
          <a:schemeClr val="tx1"/>
        </a:solidFill>
        <a:latin typeface="Arial" charset="0"/>
        <a:ea typeface="宋体" charset="0"/>
        <a:cs typeface="+mn-cs"/>
      </a:defRPr>
    </a:lvl2pPr>
    <a:lvl3pPr marL="914400" algn="l" rtl="0" eaLnBrk="0" fontAlgn="base" hangingPunct="0">
      <a:spcBef>
        <a:spcPct val="0"/>
      </a:spcBef>
      <a:spcAft>
        <a:spcPct val="0"/>
      </a:spcAft>
      <a:defRPr kern="1200">
        <a:solidFill>
          <a:schemeClr val="tx1"/>
        </a:solidFill>
        <a:latin typeface="Arial" charset="0"/>
        <a:ea typeface="宋体" charset="0"/>
        <a:cs typeface="+mn-cs"/>
      </a:defRPr>
    </a:lvl3pPr>
    <a:lvl4pPr marL="1371600" algn="l" rtl="0" eaLnBrk="0" fontAlgn="base" hangingPunct="0">
      <a:spcBef>
        <a:spcPct val="0"/>
      </a:spcBef>
      <a:spcAft>
        <a:spcPct val="0"/>
      </a:spcAft>
      <a:defRPr kern="1200">
        <a:solidFill>
          <a:schemeClr val="tx1"/>
        </a:solidFill>
        <a:latin typeface="Arial" charset="0"/>
        <a:ea typeface="宋体" charset="0"/>
        <a:cs typeface="+mn-cs"/>
      </a:defRPr>
    </a:lvl4pPr>
    <a:lvl5pPr marL="1828800" algn="l" rtl="0" eaLnBrk="0" fontAlgn="base" hangingPunct="0">
      <a:spcBef>
        <a:spcPct val="0"/>
      </a:spcBef>
      <a:spcAft>
        <a:spcPct val="0"/>
      </a:spcAft>
      <a:defRPr kern="1200">
        <a:solidFill>
          <a:schemeClr val="tx1"/>
        </a:solidFill>
        <a:latin typeface="Arial" charset="0"/>
        <a:ea typeface="宋体" charset="0"/>
        <a:cs typeface="+mn-cs"/>
      </a:defRPr>
    </a:lvl5pPr>
    <a:lvl6pPr marL="2286000" algn="l" defTabSz="914400" rtl="0" eaLnBrk="1" latinLnBrk="0" hangingPunct="1">
      <a:defRPr kern="1200">
        <a:solidFill>
          <a:schemeClr val="tx1"/>
        </a:solidFill>
        <a:latin typeface="Arial" charset="0"/>
        <a:ea typeface="宋体" charset="0"/>
        <a:cs typeface="+mn-cs"/>
      </a:defRPr>
    </a:lvl6pPr>
    <a:lvl7pPr marL="2743200" algn="l" defTabSz="914400" rtl="0" eaLnBrk="1" latinLnBrk="0" hangingPunct="1">
      <a:defRPr kern="1200">
        <a:solidFill>
          <a:schemeClr val="tx1"/>
        </a:solidFill>
        <a:latin typeface="Arial" charset="0"/>
        <a:ea typeface="宋体" charset="0"/>
        <a:cs typeface="+mn-cs"/>
      </a:defRPr>
    </a:lvl7pPr>
    <a:lvl8pPr marL="3200400" algn="l" defTabSz="914400" rtl="0" eaLnBrk="1" latinLnBrk="0" hangingPunct="1">
      <a:defRPr kern="1200">
        <a:solidFill>
          <a:schemeClr val="tx1"/>
        </a:solidFill>
        <a:latin typeface="Arial" charset="0"/>
        <a:ea typeface="宋体" charset="0"/>
        <a:cs typeface="+mn-cs"/>
      </a:defRPr>
    </a:lvl8pPr>
    <a:lvl9pPr marL="3657600" algn="l" defTabSz="914400" rtl="0" eaLnBrk="1" latinLnBrk="0" hangingPunct="1">
      <a:defRPr kern="1200">
        <a:solidFill>
          <a:schemeClr val="tx1"/>
        </a:solidFill>
        <a:latin typeface="Arial" charset="0"/>
        <a:ea typeface="宋体" charset="0"/>
        <a:cs typeface="+mn-cs"/>
      </a:defRPr>
    </a:lvl9pPr>
  </p:defaultTextStyle>
  <p:extLst>
    <p:ext uri="{521415D9-36F7-43E2-AB2F-B90AF26B5E84}">
      <p14:sectionLst xmlns:p14="http://schemas.microsoft.com/office/powerpoint/2010/main">
        <p14:section name="默认节" id="{4CE4A2EB-D812-DB4C-ACA0-2E1A276627CD}">
          <p14:sldIdLst>
            <p14:sldId id="256"/>
            <p14:sldId id="802"/>
          </p14:sldIdLst>
        </p14:section>
        <p14:section name="三门问题" id="{CC6F3733-45E4-7C4E-9093-3E29C789033A}">
          <p14:sldIdLst>
            <p14:sldId id="804"/>
            <p14:sldId id="803"/>
            <p14:sldId id="805"/>
            <p14:sldId id="806"/>
            <p14:sldId id="807"/>
            <p14:sldId id="808"/>
            <p14:sldId id="809"/>
            <p14:sldId id="811"/>
            <p14:sldId id="810"/>
          </p14:sldIdLst>
        </p14:section>
        <p14:section name="概率空间" id="{DBA88349-F65C-664B-901A-FB004A1B8E7C}">
          <p14:sldIdLst>
            <p14:sldId id="812"/>
            <p14:sldId id="813"/>
            <p14:sldId id="814"/>
            <p14:sldId id="815"/>
          </p14:sldIdLst>
        </p14:section>
        <p14:section name="条件概率" id="{BB45BCE1-0218-414C-BE6F-DBDC54B3F157}">
          <p14:sldIdLst>
            <p14:sldId id="816"/>
            <p14:sldId id="817"/>
            <p14:sldId id="819"/>
            <p14:sldId id="820"/>
            <p14:sldId id="821"/>
            <p14:sldId id="822"/>
            <p14:sldId id="823"/>
            <p14:sldId id="824"/>
            <p14:sldId id="818"/>
          </p14:sldIdLst>
        </p14:section>
        <p14:section name="随机变量" id="{EBDC8F95-5811-6840-94BC-0DCFC56A1DFF}">
          <p14:sldIdLst>
            <p14:sldId id="825"/>
            <p14:sldId id="826"/>
            <p14:sldId id="827"/>
            <p14:sldId id="775"/>
            <p14:sldId id="776"/>
            <p14:sldId id="777"/>
            <p14:sldId id="830"/>
            <p14:sldId id="779"/>
            <p14:sldId id="831"/>
            <p14:sldId id="832"/>
            <p14:sldId id="833"/>
            <p14:sldId id="834"/>
            <p14:sldId id="781"/>
            <p14:sldId id="784"/>
            <p14:sldId id="785"/>
            <p14:sldId id="787"/>
            <p14:sldId id="828"/>
            <p14:sldId id="829"/>
            <p14:sldId id="793"/>
            <p14:sldId id="794"/>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736">
          <p15:clr>
            <a:srgbClr val="A4A3A4"/>
          </p15:clr>
        </p15:guide>
        <p15:guide id="2" pos="2016">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srgbClr val="FF0000"/>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0"/>
      </p:ext>
    </p:extLst>
  </p:showPr>
  <p:clrMru>
    <a:srgbClr val="3333CC"/>
    <a:srgbClr val="1E2EA2"/>
    <a:srgbClr val="00FF00"/>
    <a:srgbClr val="4D4D4D"/>
    <a:srgbClr val="CC0000"/>
    <a:srgbClr val="969696"/>
    <a:srgbClr val="3399FF"/>
    <a:srgbClr val="66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515" autoAdjust="0"/>
    <p:restoredTop sz="90221" autoAdjust="0"/>
  </p:normalViewPr>
  <p:slideViewPr>
    <p:cSldViewPr>
      <p:cViewPr varScale="1">
        <p:scale>
          <a:sx n="161" d="100"/>
          <a:sy n="161" d="100"/>
        </p:scale>
        <p:origin x="224" y="1128"/>
      </p:cViewPr>
      <p:guideLst>
        <p:guide orient="horz" pos="2160"/>
        <p:guide pos="2880"/>
      </p:guideLst>
    </p:cSldViewPr>
  </p:slideViewPr>
  <p:outlineViewPr>
    <p:cViewPr>
      <p:scale>
        <a:sx n="33" d="100"/>
        <a:sy n="33" d="100"/>
      </p:scale>
      <p:origin x="0" y="-39224"/>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61" d="100"/>
          <a:sy n="61" d="100"/>
        </p:scale>
        <p:origin x="-2598" y="-84"/>
      </p:cViewPr>
      <p:guideLst>
        <p:guide orient="horz" pos="2736"/>
        <p:guide pos="2016"/>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handoutMaster" Target="handoutMasters/handout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3714" name="Rectangle 2"/>
          <p:cNvSpPr>
            <a:spLocks noGrp="1" noChangeArrowheads="1"/>
          </p:cNvSpPr>
          <p:nvPr>
            <p:ph type="hdr" sz="quarter"/>
          </p:nvPr>
        </p:nvSpPr>
        <p:spPr bwMode="auto">
          <a:xfrm>
            <a:off x="0" y="0"/>
            <a:ext cx="2773363" cy="4349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latin typeface="Arial" pitchFamily="34" charset="0"/>
                <a:ea typeface="宋体" pitchFamily="2" charset="-122"/>
                <a:cs typeface="+mn-cs"/>
              </a:defRPr>
            </a:lvl1pPr>
          </a:lstStyle>
          <a:p>
            <a:pPr>
              <a:defRPr/>
            </a:pPr>
            <a:endParaRPr lang="en-US" altLang="zh-CN"/>
          </a:p>
        </p:txBody>
      </p:sp>
      <p:sp>
        <p:nvSpPr>
          <p:cNvPr id="243715" name="Rectangle 3"/>
          <p:cNvSpPr>
            <a:spLocks noGrp="1" noChangeArrowheads="1"/>
          </p:cNvSpPr>
          <p:nvPr>
            <p:ph type="dt" sz="quarter" idx="1"/>
          </p:nvPr>
        </p:nvSpPr>
        <p:spPr bwMode="auto">
          <a:xfrm>
            <a:off x="3625850" y="0"/>
            <a:ext cx="2773363" cy="4349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atin typeface="Arial" pitchFamily="34" charset="0"/>
                <a:ea typeface="宋体" pitchFamily="2" charset="-122"/>
                <a:cs typeface="+mn-cs"/>
              </a:defRPr>
            </a:lvl1pPr>
          </a:lstStyle>
          <a:p>
            <a:pPr>
              <a:defRPr/>
            </a:pPr>
            <a:endParaRPr lang="en-US" altLang="zh-CN"/>
          </a:p>
        </p:txBody>
      </p:sp>
      <p:sp>
        <p:nvSpPr>
          <p:cNvPr id="243716" name="Rectangle 4"/>
          <p:cNvSpPr>
            <a:spLocks noGrp="1" noChangeArrowheads="1"/>
          </p:cNvSpPr>
          <p:nvPr>
            <p:ph type="ftr" sz="quarter" idx="2"/>
          </p:nvPr>
        </p:nvSpPr>
        <p:spPr bwMode="auto">
          <a:xfrm>
            <a:off x="0" y="8250238"/>
            <a:ext cx="2773363" cy="434975"/>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atin typeface="Arial" pitchFamily="34" charset="0"/>
                <a:ea typeface="宋体" pitchFamily="2" charset="-122"/>
                <a:cs typeface="+mn-cs"/>
              </a:defRPr>
            </a:lvl1pPr>
          </a:lstStyle>
          <a:p>
            <a:pPr>
              <a:defRPr/>
            </a:pPr>
            <a:endParaRPr lang="en-US" altLang="zh-CN"/>
          </a:p>
        </p:txBody>
      </p:sp>
      <p:sp>
        <p:nvSpPr>
          <p:cNvPr id="243717" name="Rectangle 5"/>
          <p:cNvSpPr>
            <a:spLocks noGrp="1" noChangeArrowheads="1"/>
          </p:cNvSpPr>
          <p:nvPr>
            <p:ph type="sldNum" sz="quarter" idx="3"/>
          </p:nvPr>
        </p:nvSpPr>
        <p:spPr bwMode="auto">
          <a:xfrm>
            <a:off x="3625850" y="8250238"/>
            <a:ext cx="2773363" cy="434975"/>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cs typeface="宋体" charset="0"/>
              </a:defRPr>
            </a:lvl1pPr>
          </a:lstStyle>
          <a:p>
            <a:pPr>
              <a:defRPr/>
            </a:pPr>
            <a:fld id="{039BBF60-69DC-8542-A7BB-3B175D57E280}" type="slidenum">
              <a:rPr lang="en-US" altLang="zh-CN"/>
              <a:pPr>
                <a:defRPr/>
              </a:pPr>
              <a:t>‹#›</a:t>
            </a:fld>
            <a:endParaRPr lang="en-US" altLang="zh-CN"/>
          </a:p>
        </p:txBody>
      </p:sp>
    </p:spTree>
    <p:extLst>
      <p:ext uri="{BB962C8B-B14F-4D97-AF65-F5344CB8AC3E}">
        <p14:creationId xmlns:p14="http://schemas.microsoft.com/office/powerpoint/2010/main" val="13549728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770" name="Rectangle 2"/>
          <p:cNvSpPr>
            <a:spLocks noGrp="1" noChangeArrowheads="1"/>
          </p:cNvSpPr>
          <p:nvPr>
            <p:ph type="hdr" sz="quarter"/>
          </p:nvPr>
        </p:nvSpPr>
        <p:spPr bwMode="auto">
          <a:xfrm>
            <a:off x="0" y="0"/>
            <a:ext cx="2773363" cy="4349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latin typeface="Arial" pitchFamily="34" charset="0"/>
                <a:ea typeface="宋体" pitchFamily="2" charset="-122"/>
                <a:cs typeface="+mn-cs"/>
              </a:defRPr>
            </a:lvl1pPr>
          </a:lstStyle>
          <a:p>
            <a:pPr>
              <a:defRPr/>
            </a:pPr>
            <a:endParaRPr lang="en-US" altLang="zh-CN"/>
          </a:p>
        </p:txBody>
      </p:sp>
      <p:sp>
        <p:nvSpPr>
          <p:cNvPr id="32771" name="Rectangle 3"/>
          <p:cNvSpPr>
            <a:spLocks noGrp="1" noChangeArrowheads="1"/>
          </p:cNvSpPr>
          <p:nvPr>
            <p:ph type="dt" idx="1"/>
          </p:nvPr>
        </p:nvSpPr>
        <p:spPr bwMode="auto">
          <a:xfrm>
            <a:off x="3625850" y="0"/>
            <a:ext cx="2773363" cy="4349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atin typeface="Arial" pitchFamily="34" charset="0"/>
                <a:ea typeface="宋体" pitchFamily="2" charset="-122"/>
                <a:cs typeface="+mn-cs"/>
              </a:defRPr>
            </a:lvl1pPr>
          </a:lstStyle>
          <a:p>
            <a:pPr>
              <a:defRPr/>
            </a:pPr>
            <a:endParaRPr lang="en-US" altLang="zh-CN"/>
          </a:p>
        </p:txBody>
      </p:sp>
      <p:sp>
        <p:nvSpPr>
          <p:cNvPr id="3076" name="Rectangle 4"/>
          <p:cNvSpPr>
            <a:spLocks noGrp="1" noRot="1" noChangeAspect="1" noChangeArrowheads="1" noTextEdit="1"/>
          </p:cNvSpPr>
          <p:nvPr>
            <p:ph type="sldImg" idx="2"/>
          </p:nvPr>
        </p:nvSpPr>
        <p:spPr bwMode="auto">
          <a:xfrm>
            <a:off x="1028700" y="650875"/>
            <a:ext cx="4343400" cy="3257550"/>
          </a:xfrm>
          <a:prstGeom prst="rect">
            <a:avLst/>
          </a:prstGeom>
          <a:noFill/>
          <a:ln w="9525">
            <a:solidFill>
              <a:srgbClr val="000000"/>
            </a:solidFill>
            <a:miter lim="800000"/>
            <a:headEnd/>
            <a:tailEnd/>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Lst>
        </p:spPr>
      </p:sp>
      <p:sp>
        <p:nvSpPr>
          <p:cNvPr id="32773" name="Rectangle 5"/>
          <p:cNvSpPr>
            <a:spLocks noGrp="1" noChangeArrowheads="1"/>
          </p:cNvSpPr>
          <p:nvPr>
            <p:ph type="body" sz="quarter" idx="3"/>
          </p:nvPr>
        </p:nvSpPr>
        <p:spPr bwMode="auto">
          <a:xfrm>
            <a:off x="639763" y="4125913"/>
            <a:ext cx="5121275" cy="391001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2774" name="Rectangle 6"/>
          <p:cNvSpPr>
            <a:spLocks noGrp="1" noChangeArrowheads="1"/>
          </p:cNvSpPr>
          <p:nvPr>
            <p:ph type="ftr" sz="quarter" idx="4"/>
          </p:nvPr>
        </p:nvSpPr>
        <p:spPr bwMode="auto">
          <a:xfrm>
            <a:off x="0" y="8250238"/>
            <a:ext cx="2773363" cy="434975"/>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atin typeface="Arial" pitchFamily="34" charset="0"/>
                <a:ea typeface="宋体" pitchFamily="2" charset="-122"/>
                <a:cs typeface="+mn-cs"/>
              </a:defRPr>
            </a:lvl1pPr>
          </a:lstStyle>
          <a:p>
            <a:pPr>
              <a:defRPr/>
            </a:pPr>
            <a:endParaRPr lang="en-US" altLang="zh-CN"/>
          </a:p>
        </p:txBody>
      </p:sp>
      <p:sp>
        <p:nvSpPr>
          <p:cNvPr id="32775" name="Rectangle 7"/>
          <p:cNvSpPr>
            <a:spLocks noGrp="1" noChangeArrowheads="1"/>
          </p:cNvSpPr>
          <p:nvPr>
            <p:ph type="sldNum" sz="quarter" idx="5"/>
          </p:nvPr>
        </p:nvSpPr>
        <p:spPr bwMode="auto">
          <a:xfrm>
            <a:off x="3625850" y="8250238"/>
            <a:ext cx="2773363" cy="434975"/>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cs typeface="宋体" charset="0"/>
              </a:defRPr>
            </a:lvl1pPr>
          </a:lstStyle>
          <a:p>
            <a:pPr>
              <a:defRPr/>
            </a:pPr>
            <a:fld id="{B39EE256-B673-4A47-A718-8E610E3229ED}" type="slidenum">
              <a:rPr lang="en-US" altLang="zh-CN"/>
              <a:pPr>
                <a:defRPr/>
              </a:pPr>
              <a:t>‹#›</a:t>
            </a:fld>
            <a:endParaRPr lang="en-US" altLang="zh-CN"/>
          </a:p>
        </p:txBody>
      </p:sp>
    </p:spTree>
    <p:extLst>
      <p:ext uri="{BB962C8B-B14F-4D97-AF65-F5344CB8AC3E}">
        <p14:creationId xmlns:p14="http://schemas.microsoft.com/office/powerpoint/2010/main" val="98290699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34" charset="0"/>
        <a:ea typeface="宋体" pitchFamily="2" charset="-122"/>
        <a:cs typeface="宋体" charset="0"/>
      </a:defRPr>
    </a:lvl1pPr>
    <a:lvl2pPr marL="457200"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sz="1200" kern="1200" dirty="0">
                <a:solidFill>
                  <a:schemeClr val="tx1"/>
                </a:solidFill>
                <a:latin typeface="Arial" pitchFamily="34" charset="0"/>
                <a:ea typeface="宋体" pitchFamily="2" charset="-122"/>
                <a:cs typeface="宋体" charset="0"/>
              </a:rPr>
              <a:t>样本空间：</a:t>
            </a:r>
          </a:p>
          <a:p>
            <a:r>
              <a:rPr kumimoji="1" lang="en-US" altLang="zh-CN" sz="1200" kern="1200" dirty="0">
                <a:solidFill>
                  <a:schemeClr val="tx1"/>
                </a:solidFill>
                <a:latin typeface="Arial" pitchFamily="34" charset="0"/>
                <a:ea typeface="宋体" pitchFamily="2" charset="-122"/>
                <a:cs typeface="宋体" charset="0"/>
              </a:rPr>
              <a:t>{(</a:t>
            </a:r>
            <a:r>
              <a:rPr kumimoji="1" lang="tr-TR" altLang="zh-CN" sz="1200" kern="1200" dirty="0">
                <a:solidFill>
                  <a:schemeClr val="tx1"/>
                </a:solidFill>
                <a:latin typeface="Arial" pitchFamily="34" charset="0"/>
                <a:ea typeface="宋体" pitchFamily="2" charset="-122"/>
                <a:cs typeface="宋体" charset="0"/>
              </a:rPr>
              <a:t>A</a:t>
            </a:r>
            <a:r>
              <a:rPr kumimoji="1" lang="en-US" altLang="zh-CN" sz="1200" kern="1200" dirty="0">
                <a:solidFill>
                  <a:schemeClr val="tx1"/>
                </a:solidFill>
                <a:latin typeface="Arial" pitchFamily="34" charset="0"/>
                <a:ea typeface="宋体" pitchFamily="2" charset="-122"/>
                <a:cs typeface="宋体" charset="0"/>
              </a:rPr>
              <a:t>,</a:t>
            </a:r>
            <a:r>
              <a:rPr kumimoji="1" lang="zh-CN" altLang="en-US" sz="1200" kern="1200" dirty="0">
                <a:solidFill>
                  <a:schemeClr val="tx1"/>
                </a:solidFill>
                <a:latin typeface="Arial" pitchFamily="34" charset="0"/>
                <a:ea typeface="宋体" pitchFamily="2" charset="-122"/>
                <a:cs typeface="宋体" charset="0"/>
              </a:rPr>
              <a:t> </a:t>
            </a:r>
            <a:r>
              <a:rPr kumimoji="1" lang="tr-TR" altLang="zh-CN" sz="1200" kern="1200" dirty="0">
                <a:solidFill>
                  <a:schemeClr val="tx1"/>
                </a:solidFill>
                <a:latin typeface="Arial" pitchFamily="34" charset="0"/>
                <a:ea typeface="宋体" pitchFamily="2" charset="-122"/>
                <a:cs typeface="宋体" charset="0"/>
              </a:rPr>
              <a:t>A</a:t>
            </a:r>
            <a:r>
              <a:rPr kumimoji="1" lang="en-US" altLang="zh-CN" sz="1200" kern="1200" dirty="0">
                <a:solidFill>
                  <a:schemeClr val="tx1"/>
                </a:solidFill>
                <a:latin typeface="Arial" pitchFamily="34" charset="0"/>
                <a:ea typeface="宋体" pitchFamily="2" charset="-122"/>
                <a:cs typeface="宋体" charset="0"/>
              </a:rPr>
              <a:t>,</a:t>
            </a:r>
            <a:r>
              <a:rPr kumimoji="1" lang="zh-CN" altLang="en-US" sz="1200" kern="1200" dirty="0">
                <a:solidFill>
                  <a:schemeClr val="tx1"/>
                </a:solidFill>
                <a:latin typeface="Arial" pitchFamily="34" charset="0"/>
                <a:ea typeface="宋体" pitchFamily="2" charset="-122"/>
                <a:cs typeface="宋体" charset="0"/>
              </a:rPr>
              <a:t> </a:t>
            </a:r>
            <a:r>
              <a:rPr kumimoji="1" lang="tr-TR" altLang="zh-CN" sz="1200" kern="1200" dirty="0">
                <a:solidFill>
                  <a:schemeClr val="tx1"/>
                </a:solidFill>
                <a:latin typeface="Arial" pitchFamily="34" charset="0"/>
                <a:ea typeface="宋体" pitchFamily="2" charset="-122"/>
                <a:cs typeface="宋体" charset="0"/>
              </a:rPr>
              <a:t>B</a:t>
            </a:r>
            <a:r>
              <a:rPr kumimoji="1" lang="en-US" altLang="zh-CN" sz="1200" kern="1200" dirty="0">
                <a:solidFill>
                  <a:schemeClr val="tx1"/>
                </a:solidFill>
                <a:latin typeface="Arial" pitchFamily="34" charset="0"/>
                <a:ea typeface="宋体" pitchFamily="2" charset="-122"/>
                <a:cs typeface="宋体" charset="0"/>
              </a:rPr>
              <a:t>),</a:t>
            </a:r>
            <a:r>
              <a:rPr kumimoji="1" lang="zh-CN" altLang="en-US" sz="1200" kern="1200" dirty="0">
                <a:solidFill>
                  <a:schemeClr val="tx1"/>
                </a:solidFill>
                <a:latin typeface="Arial" pitchFamily="34" charset="0"/>
                <a:ea typeface="宋体" pitchFamily="2" charset="-122"/>
                <a:cs typeface="宋体" charset="0"/>
              </a:rPr>
              <a:t> </a:t>
            </a:r>
            <a:r>
              <a:rPr kumimoji="1" lang="en-US" altLang="zh-CN" sz="1200" kern="1200" dirty="0">
                <a:solidFill>
                  <a:schemeClr val="tx1"/>
                </a:solidFill>
                <a:latin typeface="Arial" pitchFamily="34" charset="0"/>
                <a:ea typeface="宋体" pitchFamily="2" charset="-122"/>
                <a:cs typeface="宋体" charset="0"/>
              </a:rPr>
              <a:t>(</a:t>
            </a:r>
            <a:r>
              <a:rPr kumimoji="1" lang="tr-TR" altLang="zh-CN" sz="1200" kern="1200" dirty="0">
                <a:solidFill>
                  <a:schemeClr val="tx1"/>
                </a:solidFill>
                <a:latin typeface="Arial" pitchFamily="34" charset="0"/>
                <a:ea typeface="宋体" pitchFamily="2" charset="-122"/>
                <a:cs typeface="宋体" charset="0"/>
              </a:rPr>
              <a:t>A</a:t>
            </a:r>
            <a:r>
              <a:rPr kumimoji="1" lang="en-US" altLang="zh-CN" sz="1200" kern="1200" dirty="0">
                <a:solidFill>
                  <a:schemeClr val="tx1"/>
                </a:solidFill>
                <a:latin typeface="Arial" pitchFamily="34" charset="0"/>
                <a:ea typeface="宋体" pitchFamily="2" charset="-122"/>
                <a:cs typeface="宋体" charset="0"/>
              </a:rPr>
              <a:t>,</a:t>
            </a:r>
            <a:r>
              <a:rPr kumimoji="1" lang="zh-CN" altLang="en-US" sz="1200" kern="1200" dirty="0">
                <a:solidFill>
                  <a:schemeClr val="tx1"/>
                </a:solidFill>
                <a:latin typeface="Arial" pitchFamily="34" charset="0"/>
                <a:ea typeface="宋体" pitchFamily="2" charset="-122"/>
                <a:cs typeface="宋体" charset="0"/>
              </a:rPr>
              <a:t> </a:t>
            </a:r>
            <a:r>
              <a:rPr kumimoji="1" lang="tr-TR" altLang="zh-CN" sz="1200" kern="1200" dirty="0">
                <a:solidFill>
                  <a:schemeClr val="tx1"/>
                </a:solidFill>
                <a:latin typeface="Arial" pitchFamily="34" charset="0"/>
                <a:ea typeface="宋体" pitchFamily="2" charset="-122"/>
                <a:cs typeface="宋体" charset="0"/>
              </a:rPr>
              <a:t>A</a:t>
            </a:r>
            <a:r>
              <a:rPr kumimoji="1" lang="en-US" altLang="zh-CN" sz="1200" kern="1200" dirty="0">
                <a:solidFill>
                  <a:schemeClr val="tx1"/>
                </a:solidFill>
                <a:latin typeface="Arial" pitchFamily="34" charset="0"/>
                <a:ea typeface="宋体" pitchFamily="2" charset="-122"/>
                <a:cs typeface="宋体" charset="0"/>
              </a:rPr>
              <a:t>,</a:t>
            </a:r>
            <a:r>
              <a:rPr kumimoji="1" lang="zh-CN" altLang="en-US" sz="1200" kern="1200" dirty="0">
                <a:solidFill>
                  <a:schemeClr val="tx1"/>
                </a:solidFill>
                <a:latin typeface="Arial" pitchFamily="34" charset="0"/>
                <a:ea typeface="宋体" pitchFamily="2" charset="-122"/>
                <a:cs typeface="宋体" charset="0"/>
              </a:rPr>
              <a:t> </a:t>
            </a:r>
            <a:r>
              <a:rPr kumimoji="1" lang="tr-TR" altLang="zh-CN" sz="1200" kern="1200" dirty="0">
                <a:solidFill>
                  <a:schemeClr val="tx1"/>
                </a:solidFill>
                <a:latin typeface="Arial" pitchFamily="34" charset="0"/>
                <a:ea typeface="宋体" pitchFamily="2" charset="-122"/>
                <a:cs typeface="宋体" charset="0"/>
              </a:rPr>
              <a:t>C</a:t>
            </a:r>
            <a:r>
              <a:rPr kumimoji="1" lang="en-US" altLang="zh-CN" sz="1200" kern="1200" dirty="0">
                <a:solidFill>
                  <a:schemeClr val="tx1"/>
                </a:solidFill>
                <a:latin typeface="Arial" pitchFamily="34" charset="0"/>
                <a:ea typeface="宋体" pitchFamily="2" charset="-122"/>
                <a:cs typeface="宋体" charset="0"/>
              </a:rPr>
              <a:t>),</a:t>
            </a:r>
            <a:r>
              <a:rPr kumimoji="1" lang="zh-CN" altLang="en-US" sz="1200" kern="1200" dirty="0">
                <a:solidFill>
                  <a:schemeClr val="tx1"/>
                </a:solidFill>
                <a:latin typeface="Arial" pitchFamily="34" charset="0"/>
                <a:ea typeface="宋体" pitchFamily="2" charset="-122"/>
                <a:cs typeface="宋体" charset="0"/>
              </a:rPr>
              <a:t> </a:t>
            </a:r>
            <a:r>
              <a:rPr kumimoji="1" lang="en-US" altLang="zh-CN" sz="1200" kern="1200" dirty="0">
                <a:solidFill>
                  <a:schemeClr val="tx1"/>
                </a:solidFill>
                <a:latin typeface="Arial" pitchFamily="34" charset="0"/>
                <a:ea typeface="宋体" pitchFamily="2" charset="-122"/>
                <a:cs typeface="宋体" charset="0"/>
              </a:rPr>
              <a:t>(</a:t>
            </a:r>
            <a:r>
              <a:rPr kumimoji="1" lang="tr-TR" altLang="zh-CN" sz="1200" kern="1200" dirty="0">
                <a:solidFill>
                  <a:schemeClr val="tx1"/>
                </a:solidFill>
                <a:latin typeface="Arial" pitchFamily="34" charset="0"/>
                <a:ea typeface="宋体" pitchFamily="2" charset="-122"/>
                <a:cs typeface="宋体" charset="0"/>
              </a:rPr>
              <a:t>A</a:t>
            </a:r>
            <a:r>
              <a:rPr kumimoji="1" lang="en-US" altLang="zh-CN" sz="1200" kern="1200" dirty="0">
                <a:solidFill>
                  <a:schemeClr val="tx1"/>
                </a:solidFill>
                <a:latin typeface="Arial" pitchFamily="34" charset="0"/>
                <a:ea typeface="宋体" pitchFamily="2" charset="-122"/>
                <a:cs typeface="宋体" charset="0"/>
              </a:rPr>
              <a:t>,</a:t>
            </a:r>
            <a:r>
              <a:rPr kumimoji="1" lang="zh-CN" altLang="en-US" sz="1200" kern="1200" dirty="0">
                <a:solidFill>
                  <a:schemeClr val="tx1"/>
                </a:solidFill>
                <a:latin typeface="Arial" pitchFamily="34" charset="0"/>
                <a:ea typeface="宋体" pitchFamily="2" charset="-122"/>
                <a:cs typeface="宋体" charset="0"/>
              </a:rPr>
              <a:t> </a:t>
            </a:r>
            <a:r>
              <a:rPr kumimoji="1" lang="tr-TR" altLang="zh-CN" sz="1200" kern="1200" dirty="0">
                <a:solidFill>
                  <a:schemeClr val="tx1"/>
                </a:solidFill>
                <a:latin typeface="Arial" pitchFamily="34" charset="0"/>
                <a:ea typeface="宋体" pitchFamily="2" charset="-122"/>
                <a:cs typeface="宋体" charset="0"/>
              </a:rPr>
              <a:t>B</a:t>
            </a:r>
            <a:r>
              <a:rPr kumimoji="1" lang="en-US" altLang="zh-CN" sz="1200" kern="1200" dirty="0">
                <a:solidFill>
                  <a:schemeClr val="tx1"/>
                </a:solidFill>
                <a:latin typeface="Arial" pitchFamily="34" charset="0"/>
                <a:ea typeface="宋体" pitchFamily="2" charset="-122"/>
                <a:cs typeface="宋体" charset="0"/>
              </a:rPr>
              <a:t>,</a:t>
            </a:r>
            <a:r>
              <a:rPr kumimoji="1" lang="zh-CN" altLang="en-US" sz="1200" kern="1200" dirty="0">
                <a:solidFill>
                  <a:schemeClr val="tx1"/>
                </a:solidFill>
                <a:latin typeface="Arial" pitchFamily="34" charset="0"/>
                <a:ea typeface="宋体" pitchFamily="2" charset="-122"/>
                <a:cs typeface="宋体" charset="0"/>
              </a:rPr>
              <a:t> </a:t>
            </a:r>
            <a:r>
              <a:rPr kumimoji="1" lang="tr-TR" altLang="zh-CN" sz="1200" kern="1200" dirty="0">
                <a:solidFill>
                  <a:schemeClr val="tx1"/>
                </a:solidFill>
                <a:latin typeface="Arial" pitchFamily="34" charset="0"/>
                <a:ea typeface="宋体" pitchFamily="2" charset="-122"/>
                <a:cs typeface="宋体" charset="0"/>
              </a:rPr>
              <a:t>C</a:t>
            </a:r>
            <a:r>
              <a:rPr kumimoji="1" lang="en-US" altLang="zh-CN" sz="1200" kern="1200" dirty="0">
                <a:solidFill>
                  <a:schemeClr val="tx1"/>
                </a:solidFill>
                <a:latin typeface="Arial" pitchFamily="34" charset="0"/>
                <a:ea typeface="宋体" pitchFamily="2" charset="-122"/>
                <a:cs typeface="宋体" charset="0"/>
              </a:rPr>
              <a:t>),</a:t>
            </a:r>
            <a:r>
              <a:rPr kumimoji="1" lang="zh-CN" altLang="en-US" sz="1200" kern="1200" dirty="0">
                <a:solidFill>
                  <a:schemeClr val="tx1"/>
                </a:solidFill>
                <a:latin typeface="Arial" pitchFamily="34" charset="0"/>
                <a:ea typeface="宋体" pitchFamily="2" charset="-122"/>
                <a:cs typeface="宋体" charset="0"/>
              </a:rPr>
              <a:t> </a:t>
            </a:r>
            <a:r>
              <a:rPr kumimoji="1" lang="en-US" altLang="zh-CN" sz="1200" kern="1200" dirty="0">
                <a:solidFill>
                  <a:schemeClr val="tx1"/>
                </a:solidFill>
                <a:latin typeface="Arial" pitchFamily="34" charset="0"/>
                <a:ea typeface="宋体" pitchFamily="2" charset="-122"/>
                <a:cs typeface="宋体" charset="0"/>
              </a:rPr>
              <a:t>(</a:t>
            </a:r>
            <a:r>
              <a:rPr kumimoji="1" lang="tr-TR" altLang="zh-CN" sz="1200" kern="1200" dirty="0">
                <a:solidFill>
                  <a:schemeClr val="tx1"/>
                </a:solidFill>
                <a:latin typeface="Arial" pitchFamily="34" charset="0"/>
                <a:ea typeface="宋体" pitchFamily="2" charset="-122"/>
                <a:cs typeface="宋体" charset="0"/>
              </a:rPr>
              <a:t>A</a:t>
            </a:r>
            <a:r>
              <a:rPr kumimoji="1" lang="en-US" altLang="zh-CN" sz="1200" kern="1200" dirty="0">
                <a:solidFill>
                  <a:schemeClr val="tx1"/>
                </a:solidFill>
                <a:latin typeface="Arial" pitchFamily="34" charset="0"/>
                <a:ea typeface="宋体" pitchFamily="2" charset="-122"/>
                <a:cs typeface="宋体" charset="0"/>
              </a:rPr>
              <a:t>,</a:t>
            </a:r>
            <a:r>
              <a:rPr kumimoji="1" lang="zh-CN" altLang="en-US" sz="1200" kern="1200" dirty="0">
                <a:solidFill>
                  <a:schemeClr val="tx1"/>
                </a:solidFill>
                <a:latin typeface="Arial" pitchFamily="34" charset="0"/>
                <a:ea typeface="宋体" pitchFamily="2" charset="-122"/>
                <a:cs typeface="宋体" charset="0"/>
              </a:rPr>
              <a:t> </a:t>
            </a:r>
            <a:r>
              <a:rPr kumimoji="1" lang="tr-TR" altLang="zh-CN" sz="1200" kern="1200" dirty="0">
                <a:solidFill>
                  <a:schemeClr val="tx1"/>
                </a:solidFill>
                <a:latin typeface="Arial" pitchFamily="34" charset="0"/>
                <a:ea typeface="宋体" pitchFamily="2" charset="-122"/>
                <a:cs typeface="宋体" charset="0"/>
              </a:rPr>
              <a:t>C</a:t>
            </a:r>
            <a:r>
              <a:rPr kumimoji="1" lang="en-US" altLang="zh-CN" sz="1200" kern="1200" dirty="0">
                <a:solidFill>
                  <a:schemeClr val="tx1"/>
                </a:solidFill>
                <a:latin typeface="Arial" pitchFamily="34" charset="0"/>
                <a:ea typeface="宋体" pitchFamily="2" charset="-122"/>
                <a:cs typeface="宋体" charset="0"/>
              </a:rPr>
              <a:t>,</a:t>
            </a:r>
            <a:r>
              <a:rPr kumimoji="1" lang="zh-CN" altLang="en-US" sz="1200" kern="1200" dirty="0">
                <a:solidFill>
                  <a:schemeClr val="tx1"/>
                </a:solidFill>
                <a:latin typeface="Arial" pitchFamily="34" charset="0"/>
                <a:ea typeface="宋体" pitchFamily="2" charset="-122"/>
                <a:cs typeface="宋体" charset="0"/>
              </a:rPr>
              <a:t> </a:t>
            </a:r>
            <a:r>
              <a:rPr kumimoji="1" lang="tr-TR" altLang="zh-CN" sz="1200" kern="1200" dirty="0">
                <a:solidFill>
                  <a:schemeClr val="tx1"/>
                </a:solidFill>
                <a:latin typeface="Arial" pitchFamily="34" charset="0"/>
                <a:ea typeface="宋体" pitchFamily="2" charset="-122"/>
                <a:cs typeface="宋体" charset="0"/>
              </a:rPr>
              <a:t>B</a:t>
            </a:r>
            <a:r>
              <a:rPr kumimoji="1" lang="en-US" altLang="zh-CN" sz="1200" kern="1200" dirty="0">
                <a:solidFill>
                  <a:schemeClr val="tx1"/>
                </a:solidFill>
                <a:latin typeface="Arial" pitchFamily="34" charset="0"/>
                <a:ea typeface="宋体" pitchFamily="2" charset="-122"/>
                <a:cs typeface="宋体" charset="0"/>
              </a:rPr>
              <a:t>),</a:t>
            </a:r>
            <a:endParaRPr kumimoji="1" lang="zh-CN" altLang="en-US" sz="1200" kern="1200" dirty="0">
              <a:solidFill>
                <a:schemeClr val="tx1"/>
              </a:solidFill>
              <a:latin typeface="Arial" pitchFamily="34" charset="0"/>
              <a:ea typeface="宋体" pitchFamily="2" charset="-122"/>
              <a:cs typeface="宋体" charset="0"/>
            </a:endParaRPr>
          </a:p>
          <a:p>
            <a:r>
              <a:rPr kumimoji="1" lang="zh-CN" altLang="en-US" sz="1200" kern="1200" dirty="0">
                <a:solidFill>
                  <a:schemeClr val="tx1"/>
                </a:solidFill>
                <a:latin typeface="Arial" pitchFamily="34" charset="0"/>
                <a:ea typeface="宋体" pitchFamily="2" charset="-122"/>
                <a:cs typeface="宋体" charset="0"/>
              </a:rPr>
              <a:t>  </a:t>
            </a:r>
            <a:r>
              <a:rPr kumimoji="1" lang="en-US" altLang="zh-CN" sz="1200" kern="1200" dirty="0">
                <a:solidFill>
                  <a:schemeClr val="tx1"/>
                </a:solidFill>
                <a:latin typeface="Arial" pitchFamily="34" charset="0"/>
                <a:ea typeface="宋体" pitchFamily="2" charset="-122"/>
                <a:cs typeface="宋体" charset="0"/>
              </a:rPr>
              <a:t>(</a:t>
            </a:r>
            <a:r>
              <a:rPr kumimoji="1" lang="tr-TR" altLang="zh-CN" sz="1200" kern="1200" dirty="0">
                <a:solidFill>
                  <a:schemeClr val="tx1"/>
                </a:solidFill>
                <a:latin typeface="Arial" pitchFamily="34" charset="0"/>
                <a:ea typeface="宋体" pitchFamily="2" charset="-122"/>
                <a:cs typeface="宋体" charset="0"/>
              </a:rPr>
              <a:t>B</a:t>
            </a:r>
            <a:r>
              <a:rPr kumimoji="1" lang="en-US" altLang="zh-CN" sz="1200" kern="1200" dirty="0">
                <a:solidFill>
                  <a:schemeClr val="tx1"/>
                </a:solidFill>
                <a:latin typeface="Arial" pitchFamily="34" charset="0"/>
                <a:ea typeface="宋体" pitchFamily="2" charset="-122"/>
                <a:cs typeface="宋体" charset="0"/>
              </a:rPr>
              <a:t>,</a:t>
            </a:r>
            <a:r>
              <a:rPr kumimoji="1" lang="zh-CN" altLang="en-US" sz="1200" kern="1200" dirty="0">
                <a:solidFill>
                  <a:schemeClr val="tx1"/>
                </a:solidFill>
                <a:latin typeface="Arial" pitchFamily="34" charset="0"/>
                <a:ea typeface="宋体" pitchFamily="2" charset="-122"/>
                <a:cs typeface="宋体" charset="0"/>
              </a:rPr>
              <a:t> </a:t>
            </a:r>
            <a:r>
              <a:rPr kumimoji="1" lang="tr-TR" altLang="zh-CN" sz="1200" kern="1200" dirty="0">
                <a:solidFill>
                  <a:schemeClr val="tx1"/>
                </a:solidFill>
                <a:latin typeface="Arial" pitchFamily="34" charset="0"/>
                <a:ea typeface="宋体" pitchFamily="2" charset="-122"/>
                <a:cs typeface="宋体" charset="0"/>
              </a:rPr>
              <a:t>A</a:t>
            </a:r>
            <a:r>
              <a:rPr kumimoji="1" lang="en-US" altLang="zh-CN" sz="1200" kern="1200" dirty="0">
                <a:solidFill>
                  <a:schemeClr val="tx1"/>
                </a:solidFill>
                <a:latin typeface="Arial" pitchFamily="34" charset="0"/>
                <a:ea typeface="宋体" pitchFamily="2" charset="-122"/>
                <a:cs typeface="宋体" charset="0"/>
              </a:rPr>
              <a:t>,</a:t>
            </a:r>
            <a:r>
              <a:rPr kumimoji="1" lang="zh-CN" altLang="en-US" sz="1200" kern="1200" dirty="0">
                <a:solidFill>
                  <a:schemeClr val="tx1"/>
                </a:solidFill>
                <a:latin typeface="Arial" pitchFamily="34" charset="0"/>
                <a:ea typeface="宋体" pitchFamily="2" charset="-122"/>
                <a:cs typeface="宋体" charset="0"/>
              </a:rPr>
              <a:t> </a:t>
            </a:r>
            <a:r>
              <a:rPr kumimoji="1" lang="tr-TR" altLang="zh-CN" sz="1200" kern="1200" dirty="0">
                <a:solidFill>
                  <a:schemeClr val="tx1"/>
                </a:solidFill>
                <a:latin typeface="Arial" pitchFamily="34" charset="0"/>
                <a:ea typeface="宋体" pitchFamily="2" charset="-122"/>
                <a:cs typeface="宋体" charset="0"/>
              </a:rPr>
              <a:t>C</a:t>
            </a:r>
            <a:r>
              <a:rPr kumimoji="1" lang="en-US" altLang="zh-CN" sz="1200" kern="1200" dirty="0">
                <a:solidFill>
                  <a:schemeClr val="tx1"/>
                </a:solidFill>
                <a:latin typeface="Arial" pitchFamily="34" charset="0"/>
                <a:ea typeface="宋体" pitchFamily="2" charset="-122"/>
                <a:cs typeface="宋体" charset="0"/>
              </a:rPr>
              <a:t>),</a:t>
            </a:r>
            <a:r>
              <a:rPr kumimoji="1" lang="zh-CN" altLang="en-US" sz="1200" kern="1200" dirty="0">
                <a:solidFill>
                  <a:schemeClr val="tx1"/>
                </a:solidFill>
                <a:latin typeface="Arial" pitchFamily="34" charset="0"/>
                <a:ea typeface="宋体" pitchFamily="2" charset="-122"/>
                <a:cs typeface="宋体" charset="0"/>
              </a:rPr>
              <a:t> </a:t>
            </a:r>
            <a:r>
              <a:rPr kumimoji="1" lang="en-US" altLang="zh-CN" sz="1200" kern="1200" dirty="0">
                <a:solidFill>
                  <a:schemeClr val="tx1"/>
                </a:solidFill>
                <a:latin typeface="Arial" pitchFamily="34" charset="0"/>
                <a:ea typeface="宋体" pitchFamily="2" charset="-122"/>
                <a:cs typeface="宋体" charset="0"/>
              </a:rPr>
              <a:t>(</a:t>
            </a:r>
            <a:r>
              <a:rPr kumimoji="1" lang="tr-TR" altLang="zh-CN" sz="1200" kern="1200" dirty="0">
                <a:solidFill>
                  <a:schemeClr val="tx1"/>
                </a:solidFill>
                <a:latin typeface="Arial" pitchFamily="34" charset="0"/>
                <a:ea typeface="宋体" pitchFamily="2" charset="-122"/>
                <a:cs typeface="宋体" charset="0"/>
              </a:rPr>
              <a:t>B</a:t>
            </a:r>
            <a:r>
              <a:rPr kumimoji="1" lang="en-US" altLang="zh-CN" sz="1200" kern="1200" dirty="0">
                <a:solidFill>
                  <a:schemeClr val="tx1"/>
                </a:solidFill>
                <a:latin typeface="Arial" pitchFamily="34" charset="0"/>
                <a:ea typeface="宋体" pitchFamily="2" charset="-122"/>
                <a:cs typeface="宋体" charset="0"/>
              </a:rPr>
              <a:t>,</a:t>
            </a:r>
            <a:r>
              <a:rPr kumimoji="1" lang="zh-CN" altLang="en-US" sz="1200" kern="1200" dirty="0">
                <a:solidFill>
                  <a:schemeClr val="tx1"/>
                </a:solidFill>
                <a:latin typeface="Arial" pitchFamily="34" charset="0"/>
                <a:ea typeface="宋体" pitchFamily="2" charset="-122"/>
                <a:cs typeface="宋体" charset="0"/>
              </a:rPr>
              <a:t> </a:t>
            </a:r>
            <a:r>
              <a:rPr kumimoji="1" lang="tr-TR" altLang="zh-CN" sz="1200" kern="1200" dirty="0">
                <a:solidFill>
                  <a:schemeClr val="tx1"/>
                </a:solidFill>
                <a:latin typeface="Arial" pitchFamily="34" charset="0"/>
                <a:ea typeface="宋体" pitchFamily="2" charset="-122"/>
                <a:cs typeface="宋体" charset="0"/>
              </a:rPr>
              <a:t>B</a:t>
            </a:r>
            <a:r>
              <a:rPr kumimoji="1" lang="en-US" altLang="zh-CN" sz="1200" kern="1200" dirty="0">
                <a:solidFill>
                  <a:schemeClr val="tx1"/>
                </a:solidFill>
                <a:latin typeface="Arial" pitchFamily="34" charset="0"/>
                <a:ea typeface="宋体" pitchFamily="2" charset="-122"/>
                <a:cs typeface="宋体" charset="0"/>
              </a:rPr>
              <a:t>,</a:t>
            </a:r>
            <a:r>
              <a:rPr kumimoji="1" lang="zh-CN" altLang="en-US" sz="1200" kern="1200" dirty="0">
                <a:solidFill>
                  <a:schemeClr val="tx1"/>
                </a:solidFill>
                <a:latin typeface="Arial" pitchFamily="34" charset="0"/>
                <a:ea typeface="宋体" pitchFamily="2" charset="-122"/>
                <a:cs typeface="宋体" charset="0"/>
              </a:rPr>
              <a:t> </a:t>
            </a:r>
            <a:r>
              <a:rPr kumimoji="1" lang="tr-TR" altLang="zh-CN" sz="1200" kern="1200" dirty="0">
                <a:solidFill>
                  <a:schemeClr val="tx1"/>
                </a:solidFill>
                <a:latin typeface="Arial" pitchFamily="34" charset="0"/>
                <a:ea typeface="宋体" pitchFamily="2" charset="-122"/>
                <a:cs typeface="宋体" charset="0"/>
              </a:rPr>
              <a:t>A</a:t>
            </a:r>
            <a:r>
              <a:rPr kumimoji="1" lang="en-US" altLang="zh-CN" sz="1200" kern="1200" dirty="0">
                <a:solidFill>
                  <a:schemeClr val="tx1"/>
                </a:solidFill>
                <a:latin typeface="Arial" pitchFamily="34" charset="0"/>
                <a:ea typeface="宋体" pitchFamily="2" charset="-122"/>
                <a:cs typeface="宋体" charset="0"/>
              </a:rPr>
              <a:t>),</a:t>
            </a:r>
            <a:r>
              <a:rPr kumimoji="1" lang="zh-CN" altLang="en-US" sz="1200" kern="1200" dirty="0">
                <a:solidFill>
                  <a:schemeClr val="tx1"/>
                </a:solidFill>
                <a:latin typeface="Arial" pitchFamily="34" charset="0"/>
                <a:ea typeface="宋体" pitchFamily="2" charset="-122"/>
                <a:cs typeface="宋体" charset="0"/>
              </a:rPr>
              <a:t> </a:t>
            </a:r>
            <a:r>
              <a:rPr kumimoji="1" lang="en-US" altLang="zh-CN" sz="1200" kern="1200" dirty="0">
                <a:solidFill>
                  <a:schemeClr val="tx1"/>
                </a:solidFill>
                <a:latin typeface="Arial" pitchFamily="34" charset="0"/>
                <a:ea typeface="宋体" pitchFamily="2" charset="-122"/>
                <a:cs typeface="宋体" charset="0"/>
              </a:rPr>
              <a:t>(</a:t>
            </a:r>
            <a:r>
              <a:rPr lang="tr-TR" altLang="zh-CN" sz="1200" kern="1200" dirty="0">
                <a:solidFill>
                  <a:schemeClr val="tx1"/>
                </a:solidFill>
                <a:latin typeface="Arial" pitchFamily="34" charset="0"/>
                <a:ea typeface="宋体" pitchFamily="2" charset="-122"/>
                <a:cs typeface="宋体" charset="0"/>
              </a:rPr>
              <a:t>B</a:t>
            </a:r>
            <a:r>
              <a:rPr lang="en-US" altLang="zh-CN" sz="1200" kern="1200" dirty="0">
                <a:solidFill>
                  <a:schemeClr val="tx1"/>
                </a:solidFill>
                <a:latin typeface="Arial" pitchFamily="34" charset="0"/>
                <a:ea typeface="宋体" pitchFamily="2" charset="-122"/>
                <a:cs typeface="宋体" charset="0"/>
              </a:rPr>
              <a:t>,</a:t>
            </a:r>
            <a:r>
              <a:rPr lang="zh-CN" altLang="en-US" sz="1200" kern="1200" dirty="0">
                <a:solidFill>
                  <a:schemeClr val="tx1"/>
                </a:solidFill>
                <a:latin typeface="Arial" pitchFamily="34" charset="0"/>
                <a:ea typeface="宋体" pitchFamily="2" charset="-122"/>
                <a:cs typeface="宋体" charset="0"/>
              </a:rPr>
              <a:t> </a:t>
            </a:r>
            <a:r>
              <a:rPr lang="tr-TR" altLang="zh-CN" sz="1200" kern="1200" dirty="0">
                <a:solidFill>
                  <a:schemeClr val="tx1"/>
                </a:solidFill>
                <a:latin typeface="Arial" pitchFamily="34" charset="0"/>
                <a:ea typeface="宋体" pitchFamily="2" charset="-122"/>
                <a:cs typeface="宋体" charset="0"/>
              </a:rPr>
              <a:t>B</a:t>
            </a:r>
            <a:r>
              <a:rPr lang="en-US" altLang="zh-CN" sz="1200" kern="1200" dirty="0">
                <a:solidFill>
                  <a:schemeClr val="tx1"/>
                </a:solidFill>
                <a:latin typeface="Arial" pitchFamily="34" charset="0"/>
                <a:ea typeface="宋体" pitchFamily="2" charset="-122"/>
                <a:cs typeface="宋体" charset="0"/>
              </a:rPr>
              <a:t>,</a:t>
            </a:r>
            <a:r>
              <a:rPr lang="zh-CN" altLang="en-US" sz="1200" kern="1200" dirty="0">
                <a:solidFill>
                  <a:schemeClr val="tx1"/>
                </a:solidFill>
                <a:latin typeface="Arial" pitchFamily="34" charset="0"/>
                <a:ea typeface="宋体" pitchFamily="2" charset="-122"/>
                <a:cs typeface="宋体" charset="0"/>
              </a:rPr>
              <a:t> </a:t>
            </a:r>
            <a:r>
              <a:rPr lang="tr-TR" altLang="zh-CN" sz="1200" kern="1200" dirty="0">
                <a:solidFill>
                  <a:schemeClr val="tx1"/>
                </a:solidFill>
                <a:latin typeface="Arial" pitchFamily="34" charset="0"/>
                <a:ea typeface="宋体" pitchFamily="2" charset="-122"/>
                <a:cs typeface="宋体" charset="0"/>
              </a:rPr>
              <a:t>C</a:t>
            </a:r>
            <a:r>
              <a:rPr lang="en-US" altLang="zh-CN" sz="1200" kern="1200" dirty="0">
                <a:solidFill>
                  <a:schemeClr val="tx1"/>
                </a:solidFill>
                <a:latin typeface="Arial" pitchFamily="34" charset="0"/>
                <a:ea typeface="宋体" pitchFamily="2" charset="-122"/>
                <a:cs typeface="宋体" charset="0"/>
              </a:rPr>
              <a:t>),</a:t>
            </a:r>
            <a:r>
              <a:rPr lang="zh-CN" altLang="en-US" sz="1200" kern="1200" dirty="0">
                <a:solidFill>
                  <a:schemeClr val="tx1"/>
                </a:solidFill>
                <a:latin typeface="Arial" pitchFamily="34" charset="0"/>
                <a:ea typeface="宋体" pitchFamily="2" charset="-122"/>
                <a:cs typeface="宋体" charset="0"/>
              </a:rPr>
              <a:t> </a:t>
            </a:r>
            <a:r>
              <a:rPr lang="en-US" altLang="zh-CN" sz="1200" kern="1200" dirty="0">
                <a:solidFill>
                  <a:schemeClr val="tx1"/>
                </a:solidFill>
                <a:latin typeface="Arial" pitchFamily="34" charset="0"/>
                <a:ea typeface="宋体" pitchFamily="2" charset="-122"/>
                <a:cs typeface="宋体" charset="0"/>
              </a:rPr>
              <a:t>(</a:t>
            </a:r>
            <a:r>
              <a:rPr lang="tr-TR" altLang="zh-CN" sz="1200" kern="1200" dirty="0">
                <a:solidFill>
                  <a:schemeClr val="tx1"/>
                </a:solidFill>
                <a:latin typeface="Arial" pitchFamily="34" charset="0"/>
                <a:ea typeface="宋体" pitchFamily="2" charset="-122"/>
                <a:cs typeface="宋体" charset="0"/>
              </a:rPr>
              <a:t>B</a:t>
            </a:r>
            <a:r>
              <a:rPr lang="en-US" altLang="zh-CN" sz="1200" kern="1200" dirty="0">
                <a:solidFill>
                  <a:schemeClr val="tx1"/>
                </a:solidFill>
                <a:latin typeface="Arial" pitchFamily="34" charset="0"/>
                <a:ea typeface="宋体" pitchFamily="2" charset="-122"/>
                <a:cs typeface="宋体" charset="0"/>
              </a:rPr>
              <a:t>,</a:t>
            </a:r>
            <a:r>
              <a:rPr lang="zh-CN" altLang="en-US" sz="1200" kern="1200" dirty="0">
                <a:solidFill>
                  <a:schemeClr val="tx1"/>
                </a:solidFill>
                <a:latin typeface="Arial" pitchFamily="34" charset="0"/>
                <a:ea typeface="宋体" pitchFamily="2" charset="-122"/>
                <a:cs typeface="宋体" charset="0"/>
              </a:rPr>
              <a:t> </a:t>
            </a:r>
            <a:r>
              <a:rPr lang="tr-TR" altLang="zh-CN" sz="1200" kern="1200" dirty="0">
                <a:solidFill>
                  <a:schemeClr val="tx1"/>
                </a:solidFill>
                <a:latin typeface="Arial" pitchFamily="34" charset="0"/>
                <a:ea typeface="宋体" pitchFamily="2" charset="-122"/>
                <a:cs typeface="宋体" charset="0"/>
              </a:rPr>
              <a:t>C</a:t>
            </a:r>
            <a:r>
              <a:rPr lang="en-US" altLang="zh-CN" sz="1200" kern="1200" dirty="0">
                <a:solidFill>
                  <a:schemeClr val="tx1"/>
                </a:solidFill>
                <a:latin typeface="Arial" pitchFamily="34" charset="0"/>
                <a:ea typeface="宋体" pitchFamily="2" charset="-122"/>
                <a:cs typeface="宋体" charset="0"/>
              </a:rPr>
              <a:t>,</a:t>
            </a:r>
            <a:r>
              <a:rPr lang="zh-CN" altLang="en-US" sz="1200" kern="1200" dirty="0">
                <a:solidFill>
                  <a:schemeClr val="tx1"/>
                </a:solidFill>
                <a:latin typeface="Arial" pitchFamily="34" charset="0"/>
                <a:ea typeface="宋体" pitchFamily="2" charset="-122"/>
                <a:cs typeface="宋体" charset="0"/>
              </a:rPr>
              <a:t> </a:t>
            </a:r>
            <a:r>
              <a:rPr lang="tr-TR" altLang="zh-CN" sz="1200" kern="1200" dirty="0">
                <a:solidFill>
                  <a:schemeClr val="tx1"/>
                </a:solidFill>
                <a:latin typeface="Arial" pitchFamily="34" charset="0"/>
                <a:ea typeface="宋体" pitchFamily="2" charset="-122"/>
                <a:cs typeface="宋体" charset="0"/>
              </a:rPr>
              <a:t>A</a:t>
            </a:r>
            <a:r>
              <a:rPr lang="en-US" altLang="zh-CN" sz="1200" kern="1200" dirty="0">
                <a:solidFill>
                  <a:schemeClr val="tx1"/>
                </a:solidFill>
                <a:latin typeface="Arial" pitchFamily="34" charset="0"/>
                <a:ea typeface="宋体" pitchFamily="2" charset="-122"/>
                <a:cs typeface="宋体" charset="0"/>
              </a:rPr>
              <a:t>),</a:t>
            </a:r>
            <a:endParaRPr lang="zh-CN" altLang="en-US" sz="1200" kern="1200" dirty="0">
              <a:solidFill>
                <a:schemeClr val="tx1"/>
              </a:solidFill>
              <a:latin typeface="Arial" pitchFamily="34" charset="0"/>
              <a:ea typeface="宋体" pitchFamily="2" charset="-122"/>
              <a:cs typeface="宋体" charset="0"/>
            </a:endParaRPr>
          </a:p>
          <a:p>
            <a:r>
              <a:rPr lang="zh-CN" altLang="en-US" sz="1200" kern="1200" dirty="0">
                <a:solidFill>
                  <a:schemeClr val="tx1"/>
                </a:solidFill>
                <a:latin typeface="Arial" pitchFamily="34" charset="0"/>
                <a:ea typeface="宋体" pitchFamily="2" charset="-122"/>
                <a:cs typeface="宋体" charset="0"/>
              </a:rPr>
              <a:t>  </a:t>
            </a:r>
            <a:r>
              <a:rPr lang="en-US" altLang="zh-CN" sz="1200" kern="1200" dirty="0">
                <a:solidFill>
                  <a:schemeClr val="tx1"/>
                </a:solidFill>
                <a:latin typeface="Arial" pitchFamily="34" charset="0"/>
                <a:ea typeface="宋体" pitchFamily="2" charset="-122"/>
                <a:cs typeface="宋体" charset="0"/>
              </a:rPr>
              <a:t>(</a:t>
            </a:r>
            <a:r>
              <a:rPr lang="tr-TR" altLang="zh-CN" sz="1200" kern="1200" dirty="0">
                <a:solidFill>
                  <a:schemeClr val="tx1"/>
                </a:solidFill>
                <a:latin typeface="Arial" pitchFamily="34" charset="0"/>
                <a:ea typeface="宋体" pitchFamily="2" charset="-122"/>
                <a:cs typeface="宋体" charset="0"/>
              </a:rPr>
              <a:t>C</a:t>
            </a:r>
            <a:r>
              <a:rPr lang="en-US" altLang="zh-CN" sz="1200" kern="1200" dirty="0">
                <a:solidFill>
                  <a:schemeClr val="tx1"/>
                </a:solidFill>
                <a:latin typeface="Arial" pitchFamily="34" charset="0"/>
                <a:ea typeface="宋体" pitchFamily="2" charset="-122"/>
                <a:cs typeface="宋体" charset="0"/>
              </a:rPr>
              <a:t>,</a:t>
            </a:r>
            <a:r>
              <a:rPr lang="zh-CN" altLang="en-US" sz="1200" kern="1200" dirty="0">
                <a:solidFill>
                  <a:schemeClr val="tx1"/>
                </a:solidFill>
                <a:latin typeface="Arial" pitchFamily="34" charset="0"/>
                <a:ea typeface="宋体" pitchFamily="2" charset="-122"/>
                <a:cs typeface="宋体" charset="0"/>
              </a:rPr>
              <a:t> </a:t>
            </a:r>
            <a:r>
              <a:rPr lang="tr-TR" altLang="zh-CN" sz="1200" kern="1200" dirty="0">
                <a:solidFill>
                  <a:schemeClr val="tx1"/>
                </a:solidFill>
                <a:latin typeface="Arial" pitchFamily="34" charset="0"/>
                <a:ea typeface="宋体" pitchFamily="2" charset="-122"/>
                <a:cs typeface="宋体" charset="0"/>
              </a:rPr>
              <a:t>A</a:t>
            </a:r>
            <a:r>
              <a:rPr lang="en-US" altLang="zh-CN" sz="1200" kern="1200" dirty="0">
                <a:solidFill>
                  <a:schemeClr val="tx1"/>
                </a:solidFill>
                <a:latin typeface="Arial" pitchFamily="34" charset="0"/>
                <a:ea typeface="宋体" pitchFamily="2" charset="-122"/>
                <a:cs typeface="宋体" charset="0"/>
              </a:rPr>
              <a:t>,</a:t>
            </a:r>
            <a:r>
              <a:rPr lang="zh-CN" altLang="en-US" sz="1200" kern="1200" dirty="0">
                <a:solidFill>
                  <a:schemeClr val="tx1"/>
                </a:solidFill>
                <a:latin typeface="Arial" pitchFamily="34" charset="0"/>
                <a:ea typeface="宋体" pitchFamily="2" charset="-122"/>
                <a:cs typeface="宋体" charset="0"/>
              </a:rPr>
              <a:t> </a:t>
            </a:r>
            <a:r>
              <a:rPr lang="tr-TR" altLang="zh-CN" sz="1200" kern="1200" dirty="0">
                <a:solidFill>
                  <a:schemeClr val="tx1"/>
                </a:solidFill>
                <a:latin typeface="Arial" pitchFamily="34" charset="0"/>
                <a:ea typeface="宋体" pitchFamily="2" charset="-122"/>
                <a:cs typeface="宋体" charset="0"/>
              </a:rPr>
              <a:t>B</a:t>
            </a:r>
            <a:r>
              <a:rPr lang="en-US" altLang="zh-CN" sz="1200" kern="1200" dirty="0">
                <a:solidFill>
                  <a:schemeClr val="tx1"/>
                </a:solidFill>
                <a:latin typeface="Arial" pitchFamily="34" charset="0"/>
                <a:ea typeface="宋体" pitchFamily="2" charset="-122"/>
                <a:cs typeface="宋体" charset="0"/>
              </a:rPr>
              <a:t>),</a:t>
            </a:r>
            <a:r>
              <a:rPr lang="zh-CN" altLang="en-US" sz="1200" kern="1200" dirty="0">
                <a:solidFill>
                  <a:schemeClr val="tx1"/>
                </a:solidFill>
                <a:latin typeface="Arial" pitchFamily="34" charset="0"/>
                <a:ea typeface="宋体" pitchFamily="2" charset="-122"/>
                <a:cs typeface="宋体" charset="0"/>
              </a:rPr>
              <a:t> </a:t>
            </a:r>
            <a:r>
              <a:rPr lang="en-US" altLang="zh-CN" sz="1200" kern="1200" dirty="0">
                <a:solidFill>
                  <a:schemeClr val="tx1"/>
                </a:solidFill>
                <a:latin typeface="Arial" pitchFamily="34" charset="0"/>
                <a:ea typeface="宋体" pitchFamily="2" charset="-122"/>
                <a:cs typeface="宋体" charset="0"/>
              </a:rPr>
              <a:t>(</a:t>
            </a:r>
            <a:r>
              <a:rPr lang="tr-TR" altLang="zh-CN" sz="1200" kern="1200" dirty="0">
                <a:solidFill>
                  <a:schemeClr val="tx1"/>
                </a:solidFill>
                <a:latin typeface="Arial" pitchFamily="34" charset="0"/>
                <a:ea typeface="宋体" pitchFamily="2" charset="-122"/>
                <a:cs typeface="宋体" charset="0"/>
              </a:rPr>
              <a:t>C</a:t>
            </a:r>
            <a:r>
              <a:rPr lang="en-US" altLang="zh-CN" sz="1200" kern="1200" dirty="0">
                <a:solidFill>
                  <a:schemeClr val="tx1"/>
                </a:solidFill>
                <a:latin typeface="Arial" pitchFamily="34" charset="0"/>
                <a:ea typeface="宋体" pitchFamily="2" charset="-122"/>
                <a:cs typeface="宋体" charset="0"/>
              </a:rPr>
              <a:t>,</a:t>
            </a:r>
            <a:r>
              <a:rPr lang="zh-CN" altLang="en-US" sz="1200" kern="1200" dirty="0">
                <a:solidFill>
                  <a:schemeClr val="tx1"/>
                </a:solidFill>
                <a:latin typeface="Arial" pitchFamily="34" charset="0"/>
                <a:ea typeface="宋体" pitchFamily="2" charset="-122"/>
                <a:cs typeface="宋体" charset="0"/>
              </a:rPr>
              <a:t> </a:t>
            </a:r>
            <a:r>
              <a:rPr lang="tr-TR" altLang="zh-CN" sz="1200" kern="1200" dirty="0">
                <a:solidFill>
                  <a:schemeClr val="tx1"/>
                </a:solidFill>
                <a:latin typeface="Arial" pitchFamily="34" charset="0"/>
                <a:ea typeface="宋体" pitchFamily="2" charset="-122"/>
                <a:cs typeface="宋体" charset="0"/>
              </a:rPr>
              <a:t>B</a:t>
            </a:r>
            <a:r>
              <a:rPr lang="en-US" altLang="zh-CN" sz="1200" kern="1200" dirty="0">
                <a:solidFill>
                  <a:schemeClr val="tx1"/>
                </a:solidFill>
                <a:latin typeface="Arial" pitchFamily="34" charset="0"/>
                <a:ea typeface="宋体" pitchFamily="2" charset="-122"/>
                <a:cs typeface="宋体" charset="0"/>
              </a:rPr>
              <a:t>,</a:t>
            </a:r>
            <a:r>
              <a:rPr lang="zh-CN" altLang="en-US" sz="1200" kern="1200" dirty="0">
                <a:solidFill>
                  <a:schemeClr val="tx1"/>
                </a:solidFill>
                <a:latin typeface="Arial" pitchFamily="34" charset="0"/>
                <a:ea typeface="宋体" pitchFamily="2" charset="-122"/>
                <a:cs typeface="宋体" charset="0"/>
              </a:rPr>
              <a:t> </a:t>
            </a:r>
            <a:r>
              <a:rPr lang="tr-TR" altLang="zh-CN" sz="1200" kern="1200" dirty="0">
                <a:solidFill>
                  <a:schemeClr val="tx1"/>
                </a:solidFill>
                <a:latin typeface="Arial" pitchFamily="34" charset="0"/>
                <a:ea typeface="宋体" pitchFamily="2" charset="-122"/>
                <a:cs typeface="宋体" charset="0"/>
              </a:rPr>
              <a:t>A</a:t>
            </a:r>
            <a:r>
              <a:rPr lang="en-US" altLang="zh-CN" sz="1200" kern="1200" dirty="0">
                <a:solidFill>
                  <a:schemeClr val="tx1"/>
                </a:solidFill>
                <a:latin typeface="Arial" pitchFamily="34" charset="0"/>
                <a:ea typeface="宋体" pitchFamily="2" charset="-122"/>
                <a:cs typeface="宋体" charset="0"/>
              </a:rPr>
              <a:t>),</a:t>
            </a:r>
            <a:r>
              <a:rPr lang="zh-CN" altLang="en-US" sz="1200" kern="1200" dirty="0">
                <a:solidFill>
                  <a:schemeClr val="tx1"/>
                </a:solidFill>
                <a:latin typeface="Arial" pitchFamily="34" charset="0"/>
                <a:ea typeface="宋体" pitchFamily="2" charset="-122"/>
                <a:cs typeface="宋体" charset="0"/>
              </a:rPr>
              <a:t> </a:t>
            </a:r>
            <a:r>
              <a:rPr lang="en-US" altLang="zh-CN" sz="1200" kern="1200" dirty="0">
                <a:solidFill>
                  <a:schemeClr val="tx1"/>
                </a:solidFill>
                <a:latin typeface="Arial" pitchFamily="34" charset="0"/>
                <a:ea typeface="宋体" pitchFamily="2" charset="-122"/>
                <a:cs typeface="宋体" charset="0"/>
              </a:rPr>
              <a:t>(</a:t>
            </a:r>
            <a:r>
              <a:rPr lang="tr-TR" altLang="zh-CN" sz="1200" kern="1200" dirty="0">
                <a:solidFill>
                  <a:schemeClr val="tx1"/>
                </a:solidFill>
                <a:latin typeface="Arial" pitchFamily="34" charset="0"/>
                <a:ea typeface="宋体" pitchFamily="2" charset="-122"/>
                <a:cs typeface="宋体" charset="0"/>
              </a:rPr>
              <a:t>C</a:t>
            </a:r>
            <a:r>
              <a:rPr lang="en-US" altLang="zh-CN" sz="1200" kern="1200" dirty="0">
                <a:solidFill>
                  <a:schemeClr val="tx1"/>
                </a:solidFill>
                <a:latin typeface="Arial" pitchFamily="34" charset="0"/>
                <a:ea typeface="宋体" pitchFamily="2" charset="-122"/>
                <a:cs typeface="宋体" charset="0"/>
              </a:rPr>
              <a:t>,</a:t>
            </a:r>
            <a:r>
              <a:rPr lang="zh-CN" altLang="en-US" sz="1200" kern="1200" dirty="0">
                <a:solidFill>
                  <a:schemeClr val="tx1"/>
                </a:solidFill>
                <a:latin typeface="Arial" pitchFamily="34" charset="0"/>
                <a:ea typeface="宋体" pitchFamily="2" charset="-122"/>
                <a:cs typeface="宋体" charset="0"/>
              </a:rPr>
              <a:t> </a:t>
            </a:r>
            <a:r>
              <a:rPr lang="tr-TR" altLang="zh-CN" sz="1200" kern="1200" dirty="0">
                <a:solidFill>
                  <a:schemeClr val="tx1"/>
                </a:solidFill>
                <a:latin typeface="Arial" pitchFamily="34" charset="0"/>
                <a:ea typeface="宋体" pitchFamily="2" charset="-122"/>
                <a:cs typeface="宋体" charset="0"/>
              </a:rPr>
              <a:t>C</a:t>
            </a:r>
            <a:r>
              <a:rPr lang="en-US" altLang="zh-CN" sz="1200" kern="1200" dirty="0">
                <a:solidFill>
                  <a:schemeClr val="tx1"/>
                </a:solidFill>
                <a:latin typeface="Arial" pitchFamily="34" charset="0"/>
                <a:ea typeface="宋体" pitchFamily="2" charset="-122"/>
                <a:cs typeface="宋体" charset="0"/>
              </a:rPr>
              <a:t>,</a:t>
            </a:r>
            <a:r>
              <a:rPr lang="zh-CN" altLang="en-US" sz="1200" kern="1200" dirty="0">
                <a:solidFill>
                  <a:schemeClr val="tx1"/>
                </a:solidFill>
                <a:latin typeface="Arial" pitchFamily="34" charset="0"/>
                <a:ea typeface="宋体" pitchFamily="2" charset="-122"/>
                <a:cs typeface="宋体" charset="0"/>
              </a:rPr>
              <a:t> </a:t>
            </a:r>
            <a:r>
              <a:rPr lang="tr-TR" altLang="zh-CN" sz="1200" kern="1200" dirty="0">
                <a:solidFill>
                  <a:schemeClr val="tx1"/>
                </a:solidFill>
                <a:latin typeface="Arial" pitchFamily="34" charset="0"/>
                <a:ea typeface="宋体" pitchFamily="2" charset="-122"/>
                <a:cs typeface="宋体" charset="0"/>
              </a:rPr>
              <a:t>A</a:t>
            </a:r>
            <a:r>
              <a:rPr lang="en-US" altLang="zh-CN" sz="1200" kern="1200" dirty="0">
                <a:solidFill>
                  <a:schemeClr val="tx1"/>
                </a:solidFill>
                <a:latin typeface="Arial" pitchFamily="34" charset="0"/>
                <a:ea typeface="宋体" pitchFamily="2" charset="-122"/>
                <a:cs typeface="宋体" charset="0"/>
              </a:rPr>
              <a:t>),</a:t>
            </a:r>
            <a:r>
              <a:rPr lang="zh-CN" altLang="en-US" sz="1200" kern="1200" dirty="0">
                <a:solidFill>
                  <a:schemeClr val="tx1"/>
                </a:solidFill>
                <a:latin typeface="Arial" pitchFamily="34" charset="0"/>
                <a:ea typeface="宋体" pitchFamily="2" charset="-122"/>
                <a:cs typeface="宋体" charset="0"/>
              </a:rPr>
              <a:t> </a:t>
            </a:r>
            <a:r>
              <a:rPr lang="en-US" altLang="zh-CN" sz="1200" kern="1200" dirty="0">
                <a:solidFill>
                  <a:schemeClr val="tx1"/>
                </a:solidFill>
                <a:latin typeface="Arial" pitchFamily="34" charset="0"/>
                <a:ea typeface="宋体" pitchFamily="2" charset="-122"/>
                <a:cs typeface="宋体" charset="0"/>
              </a:rPr>
              <a:t>(</a:t>
            </a:r>
            <a:r>
              <a:rPr lang="tr-TR" altLang="zh-CN" sz="1200" kern="1200" dirty="0">
                <a:solidFill>
                  <a:schemeClr val="tx1"/>
                </a:solidFill>
                <a:latin typeface="Arial" pitchFamily="34" charset="0"/>
                <a:ea typeface="宋体" pitchFamily="2" charset="-122"/>
                <a:cs typeface="宋体" charset="0"/>
              </a:rPr>
              <a:t>C</a:t>
            </a:r>
            <a:r>
              <a:rPr lang="en-US" altLang="zh-CN" sz="1200" kern="1200" dirty="0">
                <a:solidFill>
                  <a:schemeClr val="tx1"/>
                </a:solidFill>
                <a:latin typeface="Arial" pitchFamily="34" charset="0"/>
                <a:ea typeface="宋体" pitchFamily="2" charset="-122"/>
                <a:cs typeface="宋体" charset="0"/>
              </a:rPr>
              <a:t>,</a:t>
            </a:r>
            <a:r>
              <a:rPr lang="zh-CN" altLang="en-US" sz="1200" kern="1200" dirty="0">
                <a:solidFill>
                  <a:schemeClr val="tx1"/>
                </a:solidFill>
                <a:latin typeface="Arial" pitchFamily="34" charset="0"/>
                <a:ea typeface="宋体" pitchFamily="2" charset="-122"/>
                <a:cs typeface="宋体" charset="0"/>
              </a:rPr>
              <a:t> </a:t>
            </a:r>
            <a:r>
              <a:rPr lang="tr-TR" altLang="zh-CN" sz="1200" kern="1200" dirty="0">
                <a:solidFill>
                  <a:schemeClr val="tx1"/>
                </a:solidFill>
                <a:latin typeface="Arial" pitchFamily="34" charset="0"/>
                <a:ea typeface="宋体" pitchFamily="2" charset="-122"/>
                <a:cs typeface="宋体" charset="0"/>
              </a:rPr>
              <a:t>C</a:t>
            </a:r>
            <a:r>
              <a:rPr lang="en-US" altLang="zh-CN" sz="1200" kern="1200" dirty="0">
                <a:solidFill>
                  <a:schemeClr val="tx1"/>
                </a:solidFill>
                <a:latin typeface="Arial" pitchFamily="34" charset="0"/>
                <a:ea typeface="宋体" pitchFamily="2" charset="-122"/>
                <a:cs typeface="宋体" charset="0"/>
              </a:rPr>
              <a:t>,</a:t>
            </a:r>
            <a:r>
              <a:rPr lang="zh-CN" altLang="en-US" sz="1200" kern="1200" dirty="0">
                <a:solidFill>
                  <a:schemeClr val="tx1"/>
                </a:solidFill>
                <a:latin typeface="Arial" pitchFamily="34" charset="0"/>
                <a:ea typeface="宋体" pitchFamily="2" charset="-122"/>
                <a:cs typeface="宋体" charset="0"/>
              </a:rPr>
              <a:t> </a:t>
            </a:r>
            <a:r>
              <a:rPr lang="tr-TR" altLang="zh-CN" sz="1200" kern="1200" dirty="0">
                <a:solidFill>
                  <a:schemeClr val="tx1"/>
                </a:solidFill>
                <a:latin typeface="Arial" pitchFamily="34" charset="0"/>
                <a:ea typeface="宋体" pitchFamily="2" charset="-122"/>
                <a:cs typeface="宋体" charset="0"/>
              </a:rPr>
              <a:t>B</a:t>
            </a:r>
            <a:r>
              <a:rPr lang="en-US" altLang="zh-CN" sz="1200" kern="1200" dirty="0">
                <a:solidFill>
                  <a:schemeClr val="tx1"/>
                </a:solidFill>
                <a:latin typeface="Arial" pitchFamily="34" charset="0"/>
                <a:ea typeface="宋体" pitchFamily="2" charset="-122"/>
                <a:cs typeface="宋体" charset="0"/>
              </a:rPr>
              <a:t>)</a:t>
            </a:r>
            <a:r>
              <a:rPr lang="tr-TR" altLang="zh-CN" sz="1200" kern="1200" dirty="0">
                <a:solidFill>
                  <a:schemeClr val="tx1"/>
                </a:solidFill>
                <a:latin typeface="Arial" pitchFamily="34" charset="0"/>
                <a:ea typeface="宋体" pitchFamily="2" charset="-122"/>
                <a:cs typeface="宋体" charset="0"/>
              </a:rPr>
              <a:t> </a:t>
            </a:r>
            <a:r>
              <a:rPr kumimoji="1" lang="en-US" altLang="zh-CN" sz="1200" kern="1200" dirty="0">
                <a:solidFill>
                  <a:schemeClr val="tx1"/>
                </a:solidFill>
                <a:latin typeface="Arial" pitchFamily="34" charset="0"/>
                <a:ea typeface="宋体" pitchFamily="2" charset="-122"/>
                <a:cs typeface="宋体" charset="0"/>
              </a:rPr>
              <a:t>}</a:t>
            </a:r>
            <a:endParaRPr kumimoji="1" lang="zh-CN" altLang="en-US" sz="1200" kern="1200" dirty="0">
              <a:solidFill>
                <a:schemeClr val="tx1"/>
              </a:solidFill>
              <a:latin typeface="Arial" pitchFamily="34" charset="0"/>
              <a:ea typeface="宋体" pitchFamily="2" charset="-122"/>
              <a:cs typeface="宋体" charset="0"/>
            </a:endParaRPr>
          </a:p>
          <a:p>
            <a:endParaRPr kumimoji="1" lang="zh-CN" altLang="en-US" dirty="0"/>
          </a:p>
        </p:txBody>
      </p:sp>
      <p:sp>
        <p:nvSpPr>
          <p:cNvPr id="4" name="幻灯片编号占位符 3"/>
          <p:cNvSpPr>
            <a:spLocks noGrp="1"/>
          </p:cNvSpPr>
          <p:nvPr>
            <p:ph type="sldNum" sz="quarter" idx="10"/>
          </p:nvPr>
        </p:nvSpPr>
        <p:spPr/>
        <p:txBody>
          <a:bodyPr/>
          <a:lstStyle/>
          <a:p>
            <a:pPr>
              <a:defRPr/>
            </a:pPr>
            <a:fld id="{B39EE256-B673-4A47-A718-8E610E3229ED}" type="slidenum">
              <a:rPr lang="en-US" altLang="zh-CN" smtClean="0"/>
              <a:pPr>
                <a:defRPr/>
              </a:pPr>
              <a:t>8</a:t>
            </a:fld>
            <a:endParaRPr lang="en-US" altLang="zh-CN"/>
          </a:p>
        </p:txBody>
      </p:sp>
    </p:spTree>
    <p:extLst>
      <p:ext uri="{BB962C8B-B14F-4D97-AF65-F5344CB8AC3E}">
        <p14:creationId xmlns:p14="http://schemas.microsoft.com/office/powerpoint/2010/main" val="12067588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a:t>
            </a:r>
            <a:r>
              <a:rPr lang="en-US" altLang="zh-CN" dirty="0"/>
              <a:t>0+2</a:t>
            </a:r>
            <a:r>
              <a:rPr lang="zh-CN" altLang="en-US" dirty="0"/>
              <a:t>*</a:t>
            </a:r>
            <a:r>
              <a:rPr lang="en-US" altLang="zh-CN" dirty="0"/>
              <a:t>0+3*0+4*1/3+5*1/3+6*1/3</a:t>
            </a:r>
            <a:r>
              <a:rPr lang="en-US" altLang="zh-CN" baseline="0" dirty="0"/>
              <a:t> = 5</a:t>
            </a:r>
            <a:endParaRPr lang="de-DE" altLang="zh-CN" dirty="0"/>
          </a:p>
        </p:txBody>
      </p:sp>
      <p:sp>
        <p:nvSpPr>
          <p:cNvPr id="4" name="幻灯片编号占位符 3"/>
          <p:cNvSpPr>
            <a:spLocks noGrp="1"/>
          </p:cNvSpPr>
          <p:nvPr>
            <p:ph type="sldNum" sz="quarter" idx="10"/>
          </p:nvPr>
        </p:nvSpPr>
        <p:spPr/>
        <p:txBody>
          <a:bodyPr/>
          <a:lstStyle/>
          <a:p>
            <a:pPr>
              <a:defRPr/>
            </a:pPr>
            <a:fld id="{B39EE256-B673-4A47-A718-8E610E3229ED}" type="slidenum">
              <a:rPr lang="en-US" altLang="zh-CN" smtClean="0"/>
              <a:pPr>
                <a:defRPr/>
              </a:pPr>
              <a:t>34</a:t>
            </a:fld>
            <a:endParaRPr lang="en-US" altLang="zh-CN"/>
          </a:p>
        </p:txBody>
      </p:sp>
    </p:spTree>
    <p:extLst>
      <p:ext uri="{BB962C8B-B14F-4D97-AF65-F5344CB8AC3E}">
        <p14:creationId xmlns:p14="http://schemas.microsoft.com/office/powerpoint/2010/main" val="7102564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a:defRPr/>
            </a:pPr>
            <a:fld id="{B39EE256-B673-4A47-A718-8E610E3229ED}" type="slidenum">
              <a:rPr lang="en-US" altLang="zh-CN" smtClean="0"/>
              <a:pPr>
                <a:defRPr/>
              </a:pPr>
              <a:t>36</a:t>
            </a:fld>
            <a:endParaRPr lang="en-US" altLang="zh-CN"/>
          </a:p>
        </p:txBody>
      </p:sp>
    </p:spTree>
    <p:extLst>
      <p:ext uri="{BB962C8B-B14F-4D97-AF65-F5344CB8AC3E}">
        <p14:creationId xmlns:p14="http://schemas.microsoft.com/office/powerpoint/2010/main" val="17896321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p:cNvSpPr>
            <a:spLocks noGrp="1" noRot="1" noChangeAspect="1" noTextEdit="1"/>
          </p:cNvSpPr>
          <p:nvPr>
            <p:ph type="sldImg"/>
          </p:nvPr>
        </p:nvSpPr>
        <p:spPr>
          <a:ln/>
        </p:spPr>
      </p:sp>
      <p:sp>
        <p:nvSpPr>
          <p:cNvPr id="20483" name="备注占位符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altLang="zh-CN">
                <a:latin typeface="Arial" charset="0"/>
                <a:ea typeface="宋体" charset="0"/>
              </a:rPr>
              <a:t>更系统的内容将在《算法设计与分析》课程中学习。</a:t>
            </a:r>
          </a:p>
        </p:txBody>
      </p:sp>
      <p:sp>
        <p:nvSpPr>
          <p:cNvPr id="20484" name="幻灯片编号占位符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宋体" charset="0"/>
              </a:defRPr>
            </a:lvl1pPr>
            <a:lvl2pPr marL="742950" indent="-285750">
              <a:defRPr>
                <a:solidFill>
                  <a:schemeClr val="tx1"/>
                </a:solidFill>
                <a:latin typeface="Arial" charset="0"/>
                <a:ea typeface="宋体" charset="0"/>
              </a:defRPr>
            </a:lvl2pPr>
            <a:lvl3pPr marL="1143000" indent="-228600">
              <a:defRPr>
                <a:solidFill>
                  <a:schemeClr val="tx1"/>
                </a:solidFill>
                <a:latin typeface="Arial" charset="0"/>
                <a:ea typeface="宋体" charset="0"/>
              </a:defRPr>
            </a:lvl3pPr>
            <a:lvl4pPr marL="1600200" indent="-228600">
              <a:defRPr>
                <a:solidFill>
                  <a:schemeClr val="tx1"/>
                </a:solidFill>
                <a:latin typeface="Arial" charset="0"/>
                <a:ea typeface="宋体" charset="0"/>
              </a:defRPr>
            </a:lvl4pPr>
            <a:lvl5pPr marL="2057400" indent="-22860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fld id="{4DE5FC78-2511-D644-82BC-C539B46CD6A0}" type="slidenum">
              <a:rPr lang="en-US" altLang="zh-CN"/>
              <a:pPr/>
              <a:t>39</a:t>
            </a:fld>
            <a:endParaRPr lang="en-US" altLang="zh-CN"/>
          </a:p>
        </p:txBody>
      </p:sp>
    </p:spTree>
    <p:extLst>
      <p:ext uri="{BB962C8B-B14F-4D97-AF65-F5344CB8AC3E}">
        <p14:creationId xmlns:p14="http://schemas.microsoft.com/office/powerpoint/2010/main" val="20844209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幻灯片图像占位符 1"/>
          <p:cNvSpPr>
            <a:spLocks noGrp="1" noRot="1" noChangeAspect="1" noTextEdit="1"/>
          </p:cNvSpPr>
          <p:nvPr>
            <p:ph type="sldImg"/>
          </p:nvPr>
        </p:nvSpPr>
        <p:spPr>
          <a:ln/>
        </p:spPr>
      </p:sp>
      <p:sp>
        <p:nvSpPr>
          <p:cNvPr id="24579" name="备注占位符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zh-CN" altLang="en-US" dirty="0">
                <a:latin typeface="Arial" charset="0"/>
                <a:ea typeface="宋体" charset="0"/>
              </a:rPr>
              <a:t>对于第二个例子，</a:t>
            </a:r>
            <a:r>
              <a:rPr lang="en-US" altLang="zh-CN" dirty="0">
                <a:latin typeface="Arial" charset="0"/>
                <a:ea typeface="宋体" charset="0"/>
              </a:rPr>
              <a:t>p(X1 = 1 and X = 12) = 0, p(X1 = 1) = 1/6 and p(X = 12) = 1/36. </a:t>
            </a:r>
          </a:p>
        </p:txBody>
      </p:sp>
      <p:sp>
        <p:nvSpPr>
          <p:cNvPr id="24580" name="幻灯片编号占位符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宋体" charset="0"/>
              </a:defRPr>
            </a:lvl1pPr>
            <a:lvl2pPr marL="742950" indent="-285750">
              <a:defRPr>
                <a:solidFill>
                  <a:schemeClr val="tx1"/>
                </a:solidFill>
                <a:latin typeface="Arial" charset="0"/>
                <a:ea typeface="宋体" charset="0"/>
              </a:defRPr>
            </a:lvl2pPr>
            <a:lvl3pPr marL="1143000" indent="-228600">
              <a:defRPr>
                <a:solidFill>
                  <a:schemeClr val="tx1"/>
                </a:solidFill>
                <a:latin typeface="Arial" charset="0"/>
                <a:ea typeface="宋体" charset="0"/>
              </a:defRPr>
            </a:lvl3pPr>
            <a:lvl4pPr marL="1600200" indent="-228600">
              <a:defRPr>
                <a:solidFill>
                  <a:schemeClr val="tx1"/>
                </a:solidFill>
                <a:latin typeface="Arial" charset="0"/>
                <a:ea typeface="宋体" charset="0"/>
              </a:defRPr>
            </a:lvl4pPr>
            <a:lvl5pPr marL="2057400" indent="-22860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fld id="{14F25177-4D07-1141-A01E-32260C855211}" type="slidenum">
              <a:rPr lang="en-US" altLang="zh-CN"/>
              <a:pPr/>
              <a:t>40</a:t>
            </a:fld>
            <a:endParaRPr lang="en-US" altLang="zh-CN"/>
          </a:p>
        </p:txBody>
      </p:sp>
    </p:spTree>
    <p:extLst>
      <p:ext uri="{BB962C8B-B14F-4D97-AF65-F5344CB8AC3E}">
        <p14:creationId xmlns:p14="http://schemas.microsoft.com/office/powerpoint/2010/main" val="182733632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2" descr="未标题-1"/>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190625" y="1371600"/>
            <a:ext cx="6629400" cy="14747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 name="Rectangle 5"/>
          <p:cNvSpPr>
            <a:spLocks noChangeArrowheads="1"/>
          </p:cNvSpPr>
          <p:nvPr/>
        </p:nvSpPr>
        <p:spPr bwMode="auto">
          <a:xfrm>
            <a:off x="0" y="0"/>
            <a:ext cx="9144000" cy="476250"/>
          </a:xfrm>
          <a:prstGeom prst="rect">
            <a:avLst/>
          </a:prstGeom>
          <a:gradFill rotWithShape="1">
            <a:gsLst>
              <a:gs pos="0">
                <a:schemeClr val="accent2"/>
              </a:gs>
              <a:gs pos="100000">
                <a:schemeClr val="bg1"/>
              </a:gs>
            </a:gsLst>
            <a:lin ang="0" scaled="1"/>
          </a:gradFill>
          <a:ln w="9525">
            <a:solidFill>
              <a:schemeClr val="tx1"/>
            </a:solidFill>
            <a:miter lim="800000"/>
            <a:headEnd/>
            <a:tailEnd/>
          </a:ln>
        </p:spPr>
        <p:txBody>
          <a:bodyPr wrap="none" anchor="ctr"/>
          <a:lstStyle>
            <a:lvl1pPr>
              <a:defRPr>
                <a:solidFill>
                  <a:schemeClr val="tx1"/>
                </a:solidFill>
                <a:latin typeface="Arial" charset="0"/>
                <a:ea typeface="宋体" charset="0"/>
              </a:defRPr>
            </a:lvl1pPr>
            <a:lvl2pPr marL="742950" indent="-285750">
              <a:defRPr>
                <a:solidFill>
                  <a:schemeClr val="tx1"/>
                </a:solidFill>
                <a:latin typeface="Arial" charset="0"/>
                <a:ea typeface="宋体" charset="0"/>
              </a:defRPr>
            </a:lvl2pPr>
            <a:lvl3pPr marL="1143000" indent="-228600">
              <a:defRPr>
                <a:solidFill>
                  <a:schemeClr val="tx1"/>
                </a:solidFill>
                <a:latin typeface="Arial" charset="0"/>
                <a:ea typeface="宋体" charset="0"/>
              </a:defRPr>
            </a:lvl3pPr>
            <a:lvl4pPr marL="1600200" indent="-228600">
              <a:defRPr>
                <a:solidFill>
                  <a:schemeClr val="tx1"/>
                </a:solidFill>
                <a:latin typeface="Arial" charset="0"/>
                <a:ea typeface="宋体" charset="0"/>
              </a:defRPr>
            </a:lvl4pPr>
            <a:lvl5pPr marL="2057400" indent="-22860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endParaRPr lang="zh-CN" altLang="en-US"/>
          </a:p>
        </p:txBody>
      </p:sp>
      <p:sp>
        <p:nvSpPr>
          <p:cNvPr id="6" name="Rectangle 10"/>
          <p:cNvSpPr>
            <a:spLocks noChangeArrowheads="1"/>
          </p:cNvSpPr>
          <p:nvPr/>
        </p:nvSpPr>
        <p:spPr bwMode="auto">
          <a:xfrm>
            <a:off x="0" y="6597650"/>
            <a:ext cx="7235825" cy="260350"/>
          </a:xfrm>
          <a:prstGeom prst="rect">
            <a:avLst/>
          </a:prstGeom>
          <a:gradFill rotWithShape="1">
            <a:gsLst>
              <a:gs pos="0">
                <a:srgbClr val="0000FF">
                  <a:alpha val="70000"/>
                </a:srgbClr>
              </a:gs>
              <a:gs pos="100000">
                <a:schemeClr val="bg1">
                  <a:alpha val="0"/>
                </a:schemeClr>
              </a:gs>
            </a:gsLst>
            <a:lin ang="0" scaled="1"/>
          </a:gra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charset="0"/>
                <a:ea typeface="宋体" charset="0"/>
              </a:defRPr>
            </a:lvl1pPr>
            <a:lvl2pPr marL="742950" indent="-285750">
              <a:defRPr>
                <a:solidFill>
                  <a:schemeClr val="tx1"/>
                </a:solidFill>
                <a:latin typeface="Arial" charset="0"/>
                <a:ea typeface="宋体" charset="0"/>
              </a:defRPr>
            </a:lvl2pPr>
            <a:lvl3pPr marL="1143000" indent="-228600">
              <a:defRPr>
                <a:solidFill>
                  <a:schemeClr val="tx1"/>
                </a:solidFill>
                <a:latin typeface="Arial" charset="0"/>
                <a:ea typeface="宋体" charset="0"/>
              </a:defRPr>
            </a:lvl3pPr>
            <a:lvl4pPr marL="1600200" indent="-228600">
              <a:defRPr>
                <a:solidFill>
                  <a:schemeClr val="tx1"/>
                </a:solidFill>
                <a:latin typeface="Arial" charset="0"/>
                <a:ea typeface="宋体" charset="0"/>
              </a:defRPr>
            </a:lvl4pPr>
            <a:lvl5pPr marL="2057400" indent="-22860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endParaRPr lang="zh-CN" altLang="en-US"/>
          </a:p>
        </p:txBody>
      </p:sp>
      <p:sp>
        <p:nvSpPr>
          <p:cNvPr id="7" name="Text Box 13"/>
          <p:cNvSpPr txBox="1">
            <a:spLocks noChangeArrowheads="1"/>
          </p:cNvSpPr>
          <p:nvPr userDrawn="1"/>
        </p:nvSpPr>
        <p:spPr bwMode="auto">
          <a:xfrm>
            <a:off x="2120900" y="80963"/>
            <a:ext cx="4752975" cy="423862"/>
          </a:xfrm>
          <a:prstGeom prst="rect">
            <a:avLst/>
          </a:prstGeom>
          <a:noFill/>
          <a:ln w="9525">
            <a:noFill/>
            <a:miter lim="800000"/>
            <a:headEnd/>
            <a:tailEnd/>
          </a:ln>
          <a:effectLst/>
        </p:spPr>
        <p:txBody>
          <a:bodyPr>
            <a:spAutoFit/>
          </a:bodyPr>
          <a:lstStyle>
            <a:lvl1pPr>
              <a:defRPr>
                <a:solidFill>
                  <a:schemeClr val="tx1"/>
                </a:solidFill>
                <a:latin typeface="Arial" charset="0"/>
                <a:ea typeface="宋体" charset="0"/>
              </a:defRPr>
            </a:lvl1pPr>
            <a:lvl2pPr marL="742950" indent="-285750">
              <a:defRPr>
                <a:solidFill>
                  <a:schemeClr val="tx1"/>
                </a:solidFill>
                <a:latin typeface="Arial" charset="0"/>
                <a:ea typeface="宋体" charset="0"/>
              </a:defRPr>
            </a:lvl2pPr>
            <a:lvl3pPr marL="1143000" indent="-228600">
              <a:defRPr>
                <a:solidFill>
                  <a:schemeClr val="tx1"/>
                </a:solidFill>
                <a:latin typeface="Arial" charset="0"/>
                <a:ea typeface="宋体" charset="0"/>
              </a:defRPr>
            </a:lvl3pPr>
            <a:lvl4pPr marL="1600200" indent="-228600">
              <a:defRPr>
                <a:solidFill>
                  <a:schemeClr val="tx1"/>
                </a:solidFill>
                <a:latin typeface="Arial" charset="0"/>
                <a:ea typeface="宋体" charset="0"/>
              </a:defRPr>
            </a:lvl4pPr>
            <a:lvl5pPr marL="2057400" indent="-22860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algn="dist" eaLnBrk="1" hangingPunct="1">
              <a:lnSpc>
                <a:spcPct val="90000"/>
              </a:lnSpc>
              <a:spcBef>
                <a:spcPct val="50000"/>
              </a:spcBef>
            </a:pPr>
            <a:r>
              <a:rPr lang="zh-CN" altLang="en-US" sz="2400" b="1">
                <a:solidFill>
                  <a:schemeClr val="bg1"/>
                </a:solidFill>
                <a:latin typeface="华文仿宋" charset="-122"/>
                <a:ea typeface="华文仿宋" charset="-122"/>
              </a:rPr>
              <a:t>南京大学计算机科学与技术系</a:t>
            </a:r>
            <a:endParaRPr lang="en-US" altLang="zh-CN" sz="1400" b="1">
              <a:solidFill>
                <a:schemeClr val="bg1"/>
              </a:solidFill>
              <a:latin typeface="Times New Roman" charset="0"/>
            </a:endParaRPr>
          </a:p>
        </p:txBody>
      </p:sp>
      <p:sp>
        <p:nvSpPr>
          <p:cNvPr id="11267" name="Rectangle 3"/>
          <p:cNvSpPr>
            <a:spLocks noGrp="1" noChangeArrowheads="1"/>
          </p:cNvSpPr>
          <p:nvPr>
            <p:ph type="ctrTitle" sz="quarter"/>
          </p:nvPr>
        </p:nvSpPr>
        <p:spPr>
          <a:xfrm>
            <a:off x="1295400" y="3048000"/>
            <a:ext cx="6400800" cy="1371600"/>
          </a:xfrm>
        </p:spPr>
        <p:txBody>
          <a:bodyPr/>
          <a:lstStyle>
            <a:lvl1pPr algn="ctr">
              <a:defRPr/>
            </a:lvl1pPr>
          </a:lstStyle>
          <a:p>
            <a:r>
              <a:rPr lang="zh-CN" altLang="en-US"/>
              <a:t>单击此处编辑母版标题样式</a:t>
            </a:r>
          </a:p>
        </p:txBody>
      </p:sp>
      <p:sp>
        <p:nvSpPr>
          <p:cNvPr id="11268" name="Rectangle 4"/>
          <p:cNvSpPr>
            <a:spLocks noGrp="1" noChangeArrowheads="1"/>
          </p:cNvSpPr>
          <p:nvPr>
            <p:ph type="subTitle" sz="quarter" idx="1"/>
          </p:nvPr>
        </p:nvSpPr>
        <p:spPr>
          <a:xfrm>
            <a:off x="1371600" y="3886200"/>
            <a:ext cx="6400800" cy="1752600"/>
          </a:xfrm>
        </p:spPr>
        <p:txBody>
          <a:bodyPr/>
          <a:lstStyle>
            <a:lvl1pPr marL="0" indent="0" algn="ctr">
              <a:buFontTx/>
              <a:buNone/>
              <a:defRPr sz="1800" b="1"/>
            </a:lvl1pPr>
          </a:lstStyle>
          <a:p>
            <a:endParaRPr lang="zh-CN" altLang="zh-CN"/>
          </a:p>
        </p:txBody>
      </p:sp>
    </p:spTree>
    <p:extLst>
      <p:ext uri="{BB962C8B-B14F-4D97-AF65-F5344CB8AC3E}">
        <p14:creationId xmlns:p14="http://schemas.microsoft.com/office/powerpoint/2010/main" val="6105154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0011005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7813" y="549275"/>
            <a:ext cx="2058987" cy="557688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46088" y="549275"/>
            <a:ext cx="6029325" cy="557688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9988988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46088" y="549275"/>
            <a:ext cx="8229600" cy="503238"/>
          </a:xfrm>
        </p:spPr>
        <p:txBody>
          <a:bodyPr/>
          <a:lstStyle/>
          <a:p>
            <a:r>
              <a:rPr lang="zh-CN" altLang="en-US"/>
              <a:t>单击此处编辑母版标题样式</a:t>
            </a:r>
          </a:p>
        </p:txBody>
      </p:sp>
      <p:sp>
        <p:nvSpPr>
          <p:cNvPr id="3" name="内容占位符 2"/>
          <p:cNvSpPr>
            <a:spLocks noGrp="1"/>
          </p:cNvSpPr>
          <p:nvPr>
            <p:ph idx="1"/>
          </p:nvPr>
        </p:nvSpPr>
        <p:spPr>
          <a:xfrm>
            <a:off x="457200" y="1600200"/>
            <a:ext cx="8229600" cy="452596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5482333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标题 3"/>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1591265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Tree>
    <p:extLst>
      <p:ext uri="{BB962C8B-B14F-4D97-AF65-F5344CB8AC3E}">
        <p14:creationId xmlns:p14="http://schemas.microsoft.com/office/powerpoint/2010/main" val="8057508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6326217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1006613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4339258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416161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990600"/>
            <a:ext cx="3008313" cy="1162050"/>
          </a:xfrm>
        </p:spPr>
        <p:txBody>
          <a:bodyPr anchor="b"/>
          <a:lstStyle>
            <a:lvl1pPr algn="l">
              <a:defRPr sz="2000" b="1"/>
            </a:lvl1pPr>
          </a:lstStyle>
          <a:p>
            <a:r>
              <a:rPr lang="zh-CN" altLang="en-US" dirty="0"/>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843538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9398195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3.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body" idx="1"/>
          </p:nvPr>
        </p:nvSpPr>
        <p:spPr bwMode="auto">
          <a:xfrm>
            <a:off x="457200" y="1600200"/>
            <a:ext cx="8229600" cy="4525963"/>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pic>
        <p:nvPicPr>
          <p:cNvPr id="1027" name="Picture 3" descr="未标题-1"/>
          <p:cNvPicPr>
            <a:picLocks noChangeAspect="1" noChangeArrowheads="1"/>
          </p:cNvPicPr>
          <p:nvPr/>
        </p:nvPicPr>
        <p:blipFill>
          <a:blip r:embed="rId14">
            <a:extLst>
              <a:ext uri="{28A0092B-C50C-407E-A947-70E740481C1C}">
                <a14:useLocalDpi xmlns:a14="http://schemas.microsoft.com/office/drawing/2010/main"/>
              </a:ext>
            </a:extLst>
          </a:blip>
          <a:srcRect/>
          <a:stretch>
            <a:fillRect/>
          </a:stretch>
        </p:blipFill>
        <p:spPr bwMode="auto">
          <a:xfrm>
            <a:off x="0" y="476250"/>
            <a:ext cx="9144000" cy="7207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28" name="Rectangle 4"/>
          <p:cNvSpPr>
            <a:spLocks noGrp="1" noChangeArrowheads="1"/>
          </p:cNvSpPr>
          <p:nvPr>
            <p:ph type="title"/>
          </p:nvPr>
        </p:nvSpPr>
        <p:spPr bwMode="auto">
          <a:xfrm>
            <a:off x="446088" y="549275"/>
            <a:ext cx="8229600" cy="503238"/>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9" name="Rectangle 5"/>
          <p:cNvSpPr>
            <a:spLocks noChangeArrowheads="1"/>
          </p:cNvSpPr>
          <p:nvPr/>
        </p:nvSpPr>
        <p:spPr bwMode="auto">
          <a:xfrm>
            <a:off x="0" y="0"/>
            <a:ext cx="9144000" cy="476250"/>
          </a:xfrm>
          <a:prstGeom prst="rect">
            <a:avLst/>
          </a:prstGeom>
          <a:gradFill rotWithShape="1">
            <a:gsLst>
              <a:gs pos="0">
                <a:schemeClr val="accent2"/>
              </a:gs>
              <a:gs pos="100000">
                <a:schemeClr val="bg1"/>
              </a:gs>
            </a:gsLst>
            <a:lin ang="0" scaled="1"/>
          </a:gradFill>
          <a:ln w="9525">
            <a:solidFill>
              <a:schemeClr val="tx1"/>
            </a:solidFill>
            <a:miter lim="800000"/>
            <a:headEnd/>
            <a:tailEnd/>
          </a:ln>
        </p:spPr>
        <p:txBody>
          <a:bodyPr wrap="none" anchor="ctr"/>
          <a:lstStyle>
            <a:lvl1pPr>
              <a:defRPr>
                <a:solidFill>
                  <a:schemeClr val="tx1"/>
                </a:solidFill>
                <a:latin typeface="Arial" charset="0"/>
                <a:ea typeface="宋体" charset="0"/>
              </a:defRPr>
            </a:lvl1pPr>
            <a:lvl2pPr marL="742950" indent="-285750">
              <a:defRPr>
                <a:solidFill>
                  <a:schemeClr val="tx1"/>
                </a:solidFill>
                <a:latin typeface="Arial" charset="0"/>
                <a:ea typeface="宋体" charset="0"/>
              </a:defRPr>
            </a:lvl2pPr>
            <a:lvl3pPr marL="1143000" indent="-228600">
              <a:defRPr>
                <a:solidFill>
                  <a:schemeClr val="tx1"/>
                </a:solidFill>
                <a:latin typeface="Arial" charset="0"/>
                <a:ea typeface="宋体" charset="0"/>
              </a:defRPr>
            </a:lvl3pPr>
            <a:lvl4pPr marL="1600200" indent="-228600">
              <a:defRPr>
                <a:solidFill>
                  <a:schemeClr val="tx1"/>
                </a:solidFill>
                <a:latin typeface="Arial" charset="0"/>
                <a:ea typeface="宋体" charset="0"/>
              </a:defRPr>
            </a:lvl4pPr>
            <a:lvl5pPr marL="2057400" indent="-22860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endParaRPr lang="zh-CN" altLang="en-US"/>
          </a:p>
        </p:txBody>
      </p:sp>
      <p:sp>
        <p:nvSpPr>
          <p:cNvPr id="1030" name="Rectangle 10"/>
          <p:cNvSpPr>
            <a:spLocks noChangeArrowheads="1"/>
          </p:cNvSpPr>
          <p:nvPr/>
        </p:nvSpPr>
        <p:spPr bwMode="auto">
          <a:xfrm>
            <a:off x="0" y="6629400"/>
            <a:ext cx="9144000" cy="228600"/>
          </a:xfrm>
          <a:prstGeom prst="rect">
            <a:avLst/>
          </a:prstGeom>
          <a:gradFill rotWithShape="1">
            <a:gsLst>
              <a:gs pos="0">
                <a:srgbClr val="0000FF">
                  <a:alpha val="70000"/>
                </a:srgbClr>
              </a:gs>
              <a:gs pos="100000">
                <a:schemeClr val="bg1">
                  <a:alpha val="0"/>
                </a:schemeClr>
              </a:gs>
            </a:gsLst>
            <a:lin ang="0" scaled="1"/>
          </a:gra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charset="0"/>
                <a:ea typeface="宋体" charset="0"/>
              </a:defRPr>
            </a:lvl1pPr>
            <a:lvl2pPr marL="742950" indent="-285750">
              <a:defRPr>
                <a:solidFill>
                  <a:schemeClr val="tx1"/>
                </a:solidFill>
                <a:latin typeface="Arial" charset="0"/>
                <a:ea typeface="宋体" charset="0"/>
              </a:defRPr>
            </a:lvl2pPr>
            <a:lvl3pPr marL="1143000" indent="-228600">
              <a:defRPr>
                <a:solidFill>
                  <a:schemeClr val="tx1"/>
                </a:solidFill>
                <a:latin typeface="Arial" charset="0"/>
                <a:ea typeface="宋体" charset="0"/>
              </a:defRPr>
            </a:lvl3pPr>
            <a:lvl4pPr marL="1600200" indent="-228600">
              <a:defRPr>
                <a:solidFill>
                  <a:schemeClr val="tx1"/>
                </a:solidFill>
                <a:latin typeface="Arial" charset="0"/>
                <a:ea typeface="宋体" charset="0"/>
              </a:defRPr>
            </a:lvl4pPr>
            <a:lvl5pPr marL="2057400" indent="-22860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endParaRPr lang="zh-CN" altLang="en-US"/>
          </a:p>
        </p:txBody>
      </p:sp>
      <p:sp>
        <p:nvSpPr>
          <p:cNvPr id="10251" name="Text Box 11"/>
          <p:cNvSpPr txBox="1">
            <a:spLocks noChangeArrowheads="1"/>
          </p:cNvSpPr>
          <p:nvPr/>
        </p:nvSpPr>
        <p:spPr bwMode="auto">
          <a:xfrm>
            <a:off x="0" y="6591300"/>
            <a:ext cx="9144000" cy="307777"/>
          </a:xfrm>
          <a:prstGeom prst="rect">
            <a:avLst/>
          </a:prstGeom>
          <a:noFill/>
          <a:ln w="9525">
            <a:noFill/>
            <a:miter lim="800000"/>
            <a:headEnd/>
            <a:tailEnd/>
          </a:ln>
          <a:effectLst/>
        </p:spPr>
        <p:txBody>
          <a:bodyPr>
            <a:spAutoFit/>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algn="r" eaLnBrk="1" hangingPunct="1">
              <a:spcBef>
                <a:spcPct val="50000"/>
              </a:spcBef>
              <a:defRPr/>
            </a:pPr>
            <a:r>
              <a:rPr lang="en-US" altLang="zh-CN" sz="1400" b="1" dirty="0">
                <a:solidFill>
                  <a:schemeClr val="accent2"/>
                </a:solidFill>
                <a:latin typeface="Times New Roman" charset="0"/>
              </a:rPr>
              <a:t>2019</a:t>
            </a:r>
            <a:r>
              <a:rPr lang="zh-CN" altLang="en-US" sz="1400" b="1" dirty="0">
                <a:solidFill>
                  <a:schemeClr val="accent2"/>
                </a:solidFill>
                <a:latin typeface="Times New Roman" charset="0"/>
              </a:rPr>
              <a:t> 年 </a:t>
            </a:r>
            <a:r>
              <a:rPr lang="en-US" altLang="zh-CN" sz="1400" b="1" dirty="0">
                <a:solidFill>
                  <a:schemeClr val="accent2"/>
                </a:solidFill>
                <a:latin typeface="Times New Roman" charset="0"/>
              </a:rPr>
              <a:t>4</a:t>
            </a:r>
            <a:r>
              <a:rPr lang="zh-CN" altLang="en-US" sz="1400" b="1" dirty="0">
                <a:solidFill>
                  <a:schemeClr val="accent2"/>
                </a:solidFill>
                <a:latin typeface="Times New Roman" charset="0"/>
              </a:rPr>
              <a:t> 月</a:t>
            </a:r>
            <a:r>
              <a:rPr lang="en-US" altLang="zh-CN" sz="1400" dirty="0">
                <a:latin typeface="Times New Roman" charset="0"/>
              </a:rPr>
              <a:t>                                                                </a:t>
            </a:r>
            <a:fld id="{1176F76D-8B56-2541-8106-7171C58EAEB9}" type="slidenum">
              <a:rPr lang="en-US" altLang="zh-CN" sz="1400" b="1" smtClean="0">
                <a:solidFill>
                  <a:schemeClr val="accent2"/>
                </a:solidFill>
                <a:latin typeface="Times New Roman" charset="0"/>
              </a:rPr>
              <a:pPr algn="r" eaLnBrk="1" hangingPunct="1">
                <a:spcBef>
                  <a:spcPct val="50000"/>
                </a:spcBef>
                <a:defRPr/>
              </a:pPr>
              <a:t>‹#›</a:t>
            </a:fld>
            <a:endParaRPr lang="en-US" altLang="zh-CN" sz="1400" b="1" dirty="0">
              <a:solidFill>
                <a:schemeClr val="accent2"/>
              </a:solidFill>
              <a:latin typeface="Times New Roman" charset="0"/>
            </a:endParaRPr>
          </a:p>
        </p:txBody>
      </p:sp>
      <p:sp>
        <p:nvSpPr>
          <p:cNvPr id="10253" name="Text Box 13"/>
          <p:cNvSpPr txBox="1">
            <a:spLocks noChangeArrowheads="1"/>
          </p:cNvSpPr>
          <p:nvPr/>
        </p:nvSpPr>
        <p:spPr bwMode="auto">
          <a:xfrm>
            <a:off x="2806700" y="63500"/>
            <a:ext cx="3276600" cy="425450"/>
          </a:xfrm>
          <a:prstGeom prst="rect">
            <a:avLst/>
          </a:prstGeom>
          <a:noFill/>
          <a:ln w="9525">
            <a:noFill/>
            <a:miter lim="800000"/>
            <a:headEnd/>
            <a:tailEnd/>
          </a:ln>
          <a:effectLst/>
        </p:spPr>
        <p:txBody>
          <a:bodyPr>
            <a:spAutoFit/>
          </a:bodyPr>
          <a:lstStyle>
            <a:lvl1pPr>
              <a:defRPr>
                <a:solidFill>
                  <a:schemeClr val="tx1"/>
                </a:solidFill>
                <a:latin typeface="Arial" charset="0"/>
                <a:ea typeface="宋体" charset="0"/>
              </a:defRPr>
            </a:lvl1pPr>
            <a:lvl2pPr marL="742950" indent="-285750">
              <a:defRPr>
                <a:solidFill>
                  <a:schemeClr val="tx1"/>
                </a:solidFill>
                <a:latin typeface="Arial" charset="0"/>
                <a:ea typeface="宋体" charset="0"/>
              </a:defRPr>
            </a:lvl2pPr>
            <a:lvl3pPr marL="1143000" indent="-228600">
              <a:defRPr>
                <a:solidFill>
                  <a:schemeClr val="tx1"/>
                </a:solidFill>
                <a:latin typeface="Arial" charset="0"/>
                <a:ea typeface="宋体" charset="0"/>
              </a:defRPr>
            </a:lvl3pPr>
            <a:lvl4pPr marL="1600200" indent="-228600">
              <a:defRPr>
                <a:solidFill>
                  <a:schemeClr val="tx1"/>
                </a:solidFill>
                <a:latin typeface="Arial" charset="0"/>
                <a:ea typeface="宋体" charset="0"/>
              </a:defRPr>
            </a:lvl4pPr>
            <a:lvl5pPr marL="2057400" indent="-22860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algn="dist" eaLnBrk="1" hangingPunct="1">
              <a:lnSpc>
                <a:spcPct val="90000"/>
              </a:lnSpc>
              <a:spcBef>
                <a:spcPct val="50000"/>
              </a:spcBef>
            </a:pPr>
            <a:r>
              <a:rPr lang="zh-CN" altLang="en-US" sz="2400" b="1">
                <a:solidFill>
                  <a:schemeClr val="bg1"/>
                </a:solidFill>
                <a:latin typeface="华文仿宋" charset="-122"/>
                <a:ea typeface="华文仿宋" charset="-122"/>
              </a:rPr>
              <a:t>离散数学</a:t>
            </a:r>
            <a:r>
              <a:rPr lang="en-US" altLang="zh-CN" sz="2400" b="1">
                <a:solidFill>
                  <a:schemeClr val="bg1"/>
                </a:solidFill>
                <a:latin typeface="华文仿宋" charset="-122"/>
                <a:ea typeface="华文仿宋" charset="-122"/>
                <a:sym typeface="Wingdings" charset="2"/>
              </a:rPr>
              <a:t>:</a:t>
            </a:r>
            <a:r>
              <a:rPr lang="zh-CN" altLang="en-US" sz="2400" b="1">
                <a:solidFill>
                  <a:schemeClr val="bg1"/>
                </a:solidFill>
                <a:latin typeface="华文仿宋" charset="-122"/>
                <a:ea typeface="华文仿宋" charset="-122"/>
              </a:rPr>
              <a:t>离散概率</a:t>
            </a:r>
            <a:endParaRPr lang="en-US" altLang="zh-CN" sz="2400" b="1">
              <a:solidFill>
                <a:schemeClr val="bg1"/>
              </a:solidFill>
              <a:latin typeface="华文仿宋" charset="-122"/>
              <a:ea typeface="华文仿宋" charset="-122"/>
            </a:endParaRPr>
          </a:p>
        </p:txBody>
      </p:sp>
    </p:spTree>
  </p:cSld>
  <p:clrMap bg1="lt1" tx1="dk1" bg2="lt2" tx2="dk2" accent1="accent1" accent2="accent2" accent3="accent3" accent4="accent4" accent5="accent5" accent6="accent6" hlink="hlink" folHlink="folHlink"/>
  <p:sldLayoutIdLst>
    <p:sldLayoutId id="2147484305" r:id="rId1"/>
    <p:sldLayoutId id="2147484294" r:id="rId2"/>
    <p:sldLayoutId id="2147484295" r:id="rId3"/>
    <p:sldLayoutId id="2147484296" r:id="rId4"/>
    <p:sldLayoutId id="2147484297" r:id="rId5"/>
    <p:sldLayoutId id="2147484298" r:id="rId6"/>
    <p:sldLayoutId id="2147484299" r:id="rId7"/>
    <p:sldLayoutId id="2147484300" r:id="rId8"/>
    <p:sldLayoutId id="2147484301" r:id="rId9"/>
    <p:sldLayoutId id="2147484302" r:id="rId10"/>
    <p:sldLayoutId id="2147484303" r:id="rId11"/>
    <p:sldLayoutId id="2147484304" r:id="rId12"/>
  </p:sldLayoutIdLst>
  <p:hf sldNum="0" hdr="0" ftr="0"/>
  <p:txStyles>
    <p:titleStyle>
      <a:lvl1pPr algn="l" rtl="0" eaLnBrk="0" fontAlgn="base" hangingPunct="0">
        <a:spcBef>
          <a:spcPct val="0"/>
        </a:spcBef>
        <a:spcAft>
          <a:spcPct val="0"/>
        </a:spcAft>
        <a:defRPr sz="3200" b="1">
          <a:solidFill>
            <a:schemeClr val="bg1"/>
          </a:solidFill>
          <a:latin typeface="+mj-lt"/>
          <a:ea typeface="+mj-ea"/>
          <a:cs typeface="宋体" charset="0"/>
        </a:defRPr>
      </a:lvl1pPr>
      <a:lvl2pPr algn="l" rtl="0" eaLnBrk="0" fontAlgn="base" hangingPunct="0">
        <a:spcBef>
          <a:spcPct val="0"/>
        </a:spcBef>
        <a:spcAft>
          <a:spcPct val="0"/>
        </a:spcAft>
        <a:defRPr sz="3200" b="1">
          <a:solidFill>
            <a:schemeClr val="bg1"/>
          </a:solidFill>
          <a:latin typeface="Times New Roman" pitchFamily="18" charset="0"/>
          <a:ea typeface="宋体" pitchFamily="2" charset="-122"/>
          <a:cs typeface="宋体" charset="0"/>
        </a:defRPr>
      </a:lvl2pPr>
      <a:lvl3pPr algn="l" rtl="0" eaLnBrk="0" fontAlgn="base" hangingPunct="0">
        <a:spcBef>
          <a:spcPct val="0"/>
        </a:spcBef>
        <a:spcAft>
          <a:spcPct val="0"/>
        </a:spcAft>
        <a:defRPr sz="3200" b="1">
          <a:solidFill>
            <a:schemeClr val="bg1"/>
          </a:solidFill>
          <a:latin typeface="Times New Roman" pitchFamily="18" charset="0"/>
          <a:ea typeface="宋体" pitchFamily="2" charset="-122"/>
          <a:cs typeface="宋体" charset="0"/>
        </a:defRPr>
      </a:lvl3pPr>
      <a:lvl4pPr algn="l" rtl="0" eaLnBrk="0" fontAlgn="base" hangingPunct="0">
        <a:spcBef>
          <a:spcPct val="0"/>
        </a:spcBef>
        <a:spcAft>
          <a:spcPct val="0"/>
        </a:spcAft>
        <a:defRPr sz="3200" b="1">
          <a:solidFill>
            <a:schemeClr val="bg1"/>
          </a:solidFill>
          <a:latin typeface="Times New Roman" pitchFamily="18" charset="0"/>
          <a:ea typeface="宋体" pitchFamily="2" charset="-122"/>
          <a:cs typeface="宋体" charset="0"/>
        </a:defRPr>
      </a:lvl4pPr>
      <a:lvl5pPr algn="l" rtl="0" eaLnBrk="0" fontAlgn="base" hangingPunct="0">
        <a:spcBef>
          <a:spcPct val="0"/>
        </a:spcBef>
        <a:spcAft>
          <a:spcPct val="0"/>
        </a:spcAft>
        <a:defRPr sz="3200" b="1">
          <a:solidFill>
            <a:schemeClr val="bg1"/>
          </a:solidFill>
          <a:latin typeface="Times New Roman" pitchFamily="18" charset="0"/>
          <a:ea typeface="宋体" pitchFamily="2" charset="-122"/>
          <a:cs typeface="宋体" charset="0"/>
        </a:defRPr>
      </a:lvl5pPr>
      <a:lvl6pPr marL="457200" algn="l" rtl="0" fontAlgn="base">
        <a:spcBef>
          <a:spcPct val="0"/>
        </a:spcBef>
        <a:spcAft>
          <a:spcPct val="0"/>
        </a:spcAft>
        <a:defRPr sz="3200" b="1">
          <a:solidFill>
            <a:schemeClr val="bg1"/>
          </a:solidFill>
          <a:latin typeface="Times New Roman" pitchFamily="18" charset="0"/>
          <a:ea typeface="宋体" pitchFamily="2" charset="-122"/>
        </a:defRPr>
      </a:lvl6pPr>
      <a:lvl7pPr marL="914400" algn="l" rtl="0" fontAlgn="base">
        <a:spcBef>
          <a:spcPct val="0"/>
        </a:spcBef>
        <a:spcAft>
          <a:spcPct val="0"/>
        </a:spcAft>
        <a:defRPr sz="3200" b="1">
          <a:solidFill>
            <a:schemeClr val="bg1"/>
          </a:solidFill>
          <a:latin typeface="Times New Roman" pitchFamily="18" charset="0"/>
          <a:ea typeface="宋体" pitchFamily="2" charset="-122"/>
        </a:defRPr>
      </a:lvl7pPr>
      <a:lvl8pPr marL="1371600" algn="l" rtl="0" fontAlgn="base">
        <a:spcBef>
          <a:spcPct val="0"/>
        </a:spcBef>
        <a:spcAft>
          <a:spcPct val="0"/>
        </a:spcAft>
        <a:defRPr sz="3200" b="1">
          <a:solidFill>
            <a:schemeClr val="bg1"/>
          </a:solidFill>
          <a:latin typeface="Times New Roman" pitchFamily="18" charset="0"/>
          <a:ea typeface="宋体" pitchFamily="2" charset="-122"/>
        </a:defRPr>
      </a:lvl8pPr>
      <a:lvl9pPr marL="1828800" algn="l" rtl="0" fontAlgn="base">
        <a:spcBef>
          <a:spcPct val="0"/>
        </a:spcBef>
        <a:spcAft>
          <a:spcPct val="0"/>
        </a:spcAft>
        <a:defRPr sz="3200" b="1">
          <a:solidFill>
            <a:schemeClr val="bg1"/>
          </a:solidFill>
          <a:latin typeface="Times New Roman" pitchFamily="18" charset="0"/>
          <a:ea typeface="宋体" pitchFamily="2" charset="-122"/>
        </a:defRPr>
      </a:lvl9pPr>
    </p:titleStyle>
    <p:bodyStyle>
      <a:lvl1pPr marL="342900" indent="-342900" algn="l" rtl="0" eaLnBrk="0" fontAlgn="base" hangingPunct="0">
        <a:spcBef>
          <a:spcPct val="20000"/>
        </a:spcBef>
        <a:spcAft>
          <a:spcPct val="0"/>
        </a:spcAft>
        <a:buBlip>
          <a:blip r:embed="rId15"/>
        </a:buBlip>
        <a:defRPr sz="3200">
          <a:solidFill>
            <a:schemeClr val="accent2"/>
          </a:solidFill>
          <a:latin typeface="+mn-lt"/>
          <a:ea typeface="宋体" charset="0"/>
          <a:cs typeface="+mn-cs"/>
        </a:defRPr>
      </a:lvl1pPr>
      <a:lvl2pPr marL="742950" indent="-285750" algn="l" rtl="0" eaLnBrk="0" fontAlgn="base" hangingPunct="0">
        <a:spcBef>
          <a:spcPct val="20000"/>
        </a:spcBef>
        <a:spcAft>
          <a:spcPct val="0"/>
        </a:spcAft>
        <a:buClr>
          <a:schemeClr val="accent2"/>
        </a:buClr>
        <a:buFont typeface="Wingdings" charset="2"/>
        <a:buBlip>
          <a:blip r:embed="rId16"/>
        </a:buBlip>
        <a:defRPr sz="2800">
          <a:solidFill>
            <a:schemeClr val="accent2"/>
          </a:solidFill>
          <a:latin typeface="+mn-lt"/>
          <a:ea typeface="宋体" charset="0"/>
        </a:defRPr>
      </a:lvl2pPr>
      <a:lvl3pPr marL="1143000" indent="-228600" algn="l" rtl="0" eaLnBrk="0" fontAlgn="base" hangingPunct="0">
        <a:spcBef>
          <a:spcPct val="20000"/>
        </a:spcBef>
        <a:spcAft>
          <a:spcPct val="0"/>
        </a:spcAft>
        <a:buClr>
          <a:schemeClr val="accent2"/>
        </a:buClr>
        <a:buFont typeface="Wingdings" charset="2"/>
        <a:buBlip>
          <a:blip r:embed="rId16"/>
        </a:buBlip>
        <a:defRPr sz="2400">
          <a:solidFill>
            <a:schemeClr val="accent2"/>
          </a:solidFill>
          <a:latin typeface="+mn-lt"/>
          <a:ea typeface="宋体" charset="0"/>
        </a:defRPr>
      </a:lvl3pPr>
      <a:lvl4pPr marL="1600200" indent="-228600" algn="l" rtl="0" eaLnBrk="0" fontAlgn="base" hangingPunct="0">
        <a:spcBef>
          <a:spcPct val="20000"/>
        </a:spcBef>
        <a:spcAft>
          <a:spcPct val="0"/>
        </a:spcAft>
        <a:buClr>
          <a:schemeClr val="accent2"/>
        </a:buClr>
        <a:buFont typeface="Wingdings" charset="2"/>
        <a:buBlip>
          <a:blip r:embed="rId16"/>
        </a:buBlip>
        <a:defRPr sz="2000">
          <a:solidFill>
            <a:schemeClr val="accent2"/>
          </a:solidFill>
          <a:latin typeface="+mn-lt"/>
          <a:ea typeface="宋体" charset="0"/>
        </a:defRPr>
      </a:lvl4pPr>
      <a:lvl5pPr marL="2057400" indent="-228600" algn="l" rtl="0" eaLnBrk="0" fontAlgn="base" hangingPunct="0">
        <a:spcBef>
          <a:spcPct val="20000"/>
        </a:spcBef>
        <a:spcAft>
          <a:spcPct val="0"/>
        </a:spcAft>
        <a:buClr>
          <a:schemeClr val="accent2"/>
        </a:buClr>
        <a:buBlip>
          <a:blip r:embed="rId16"/>
        </a:buBlip>
        <a:defRPr sz="2000">
          <a:solidFill>
            <a:schemeClr val="accent2"/>
          </a:solidFill>
          <a:latin typeface="+mn-lt"/>
          <a:ea typeface="宋体" charset="0"/>
        </a:defRPr>
      </a:lvl5pPr>
      <a:lvl6pPr marL="2514600" indent="-228600" algn="l" rtl="0" fontAlgn="base">
        <a:spcBef>
          <a:spcPct val="20000"/>
        </a:spcBef>
        <a:spcAft>
          <a:spcPct val="0"/>
        </a:spcAft>
        <a:buClr>
          <a:schemeClr val="accent2"/>
        </a:buClr>
        <a:buBlip>
          <a:blip r:embed="rId16"/>
        </a:buBlip>
        <a:defRPr sz="2000">
          <a:solidFill>
            <a:schemeClr val="accent2"/>
          </a:solidFill>
          <a:latin typeface="+mn-lt"/>
        </a:defRPr>
      </a:lvl6pPr>
      <a:lvl7pPr marL="2971800" indent="-228600" algn="l" rtl="0" fontAlgn="base">
        <a:spcBef>
          <a:spcPct val="20000"/>
        </a:spcBef>
        <a:spcAft>
          <a:spcPct val="0"/>
        </a:spcAft>
        <a:buClr>
          <a:schemeClr val="accent2"/>
        </a:buClr>
        <a:buBlip>
          <a:blip r:embed="rId16"/>
        </a:buBlip>
        <a:defRPr sz="2000">
          <a:solidFill>
            <a:schemeClr val="accent2"/>
          </a:solidFill>
          <a:latin typeface="+mn-lt"/>
        </a:defRPr>
      </a:lvl7pPr>
      <a:lvl8pPr marL="3429000" indent="-228600" algn="l" rtl="0" fontAlgn="base">
        <a:spcBef>
          <a:spcPct val="20000"/>
        </a:spcBef>
        <a:spcAft>
          <a:spcPct val="0"/>
        </a:spcAft>
        <a:buClr>
          <a:schemeClr val="accent2"/>
        </a:buClr>
        <a:buBlip>
          <a:blip r:embed="rId16"/>
        </a:buBlip>
        <a:defRPr sz="2000">
          <a:solidFill>
            <a:schemeClr val="accent2"/>
          </a:solidFill>
          <a:latin typeface="+mn-lt"/>
        </a:defRPr>
      </a:lvl8pPr>
      <a:lvl9pPr marL="3886200" indent="-228600" algn="l" rtl="0" fontAlgn="base">
        <a:spcBef>
          <a:spcPct val="20000"/>
        </a:spcBef>
        <a:spcAft>
          <a:spcPct val="0"/>
        </a:spcAft>
        <a:buClr>
          <a:schemeClr val="accent2"/>
        </a:buClr>
        <a:buBlip>
          <a:blip r:embed="rId16"/>
        </a:buBlip>
        <a:defRPr sz="2000">
          <a:solidFill>
            <a:schemeClr val="accent2"/>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0.emf"/><Relationship Id="rId4" Type="http://schemas.openxmlformats.org/officeDocument/2006/relationships/image" Target="../media/image9.emf"/></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2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24.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pn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www.nytimes.com/2008/04/08/science/08monty.html" TargetMode="Externa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28.jpeg"/><Relationship Id="rId1" Type="http://schemas.openxmlformats.org/officeDocument/2006/relationships/slideLayout" Target="../slideLayouts/slideLayout12.xml"/><Relationship Id="rId5" Type="http://schemas.openxmlformats.org/officeDocument/2006/relationships/image" Target="../media/image32.png"/><Relationship Id="rId4" Type="http://schemas.openxmlformats.org/officeDocument/2006/relationships/image" Target="../media/image31.png"/></Relationships>
</file>

<file path=ppt/slides/_rels/slide3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4.png"/><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image" Target="../media/image35.png"/></Relationships>
</file>

<file path=ppt/slides/_rels/slide3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2" Type="http://schemas.openxmlformats.org/officeDocument/2006/relationships/image" Target="../media/image331.png"/><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image" Target="../media/image330.png"/><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openxmlformats.org/officeDocument/2006/relationships/image" Target="../media/image40.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60.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image" Target="../media/image370.png"/><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2" Type="http://schemas.openxmlformats.org/officeDocument/2006/relationships/image" Target="../media/image380.png"/><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2" Type="http://schemas.openxmlformats.org/officeDocument/2006/relationships/image" Target="../media/image39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1143000" y="1295400"/>
            <a:ext cx="6858000" cy="1600200"/>
          </a:xfrm>
        </p:spPr>
        <p:txBody>
          <a:bodyPr/>
          <a:lstStyle/>
          <a:p>
            <a:pPr eaLnBrk="1" hangingPunct="1"/>
            <a:r>
              <a:rPr lang="zh-CN" altLang="en-US" sz="3600" dirty="0"/>
              <a:t>离 散 概 率</a:t>
            </a:r>
            <a:endParaRPr lang="en-US" altLang="zh-CN" sz="3600" b="0" dirty="0"/>
          </a:p>
        </p:txBody>
      </p:sp>
      <p:sp>
        <p:nvSpPr>
          <p:cNvPr id="5123" name="Rectangle 3"/>
          <p:cNvSpPr>
            <a:spLocks noGrp="1" noChangeArrowheads="1"/>
          </p:cNvSpPr>
          <p:nvPr>
            <p:ph type="subTitle" idx="1"/>
          </p:nvPr>
        </p:nvSpPr>
        <p:spPr>
          <a:xfrm>
            <a:off x="0" y="3581400"/>
            <a:ext cx="9144000" cy="2895600"/>
          </a:xfrm>
        </p:spPr>
        <p:txBody>
          <a:bodyPr/>
          <a:lstStyle/>
          <a:p>
            <a:pPr eaLnBrk="1" hangingPunct="1"/>
            <a:r>
              <a:rPr lang="zh-CN" altLang="en-US" sz="3200"/>
              <a:t>离散数学课程组</a:t>
            </a:r>
            <a:endParaRPr lang="en-US" altLang="zh-CN" sz="3200" dirty="0"/>
          </a:p>
          <a:p>
            <a:pPr eaLnBrk="1" hangingPunct="1"/>
            <a:endParaRPr lang="en-US" altLang="zh-CN" sz="3200" dirty="0"/>
          </a:p>
          <a:p>
            <a:pPr eaLnBrk="1" hangingPunct="1"/>
            <a:r>
              <a:rPr lang="zh-CN" altLang="en-US" sz="3200" dirty="0"/>
              <a:t>南京大学计算机科学与技术系</a:t>
            </a:r>
            <a:endParaRPr lang="en-US" altLang="zh-CN" sz="32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p:cNvSpPr>
                <a:spLocks noGrp="1"/>
              </p:cNvSpPr>
              <p:nvPr>
                <p:ph idx="1"/>
              </p:nvPr>
            </p:nvSpPr>
            <p:spPr/>
            <p:txBody>
              <a:bodyPr/>
              <a:lstStyle/>
              <a:p>
                <a:r>
                  <a:rPr kumimoji="1" lang="zh-CN" altLang="en-US" dirty="0"/>
                  <a:t>给每个边确定概率</a:t>
                </a:r>
              </a:p>
              <a:p>
                <a:endParaRPr kumimoji="1" lang="zh-CN" altLang="en-US" dirty="0"/>
              </a:p>
              <a:p>
                <a:endParaRPr kumimoji="1" lang="zh-CN" altLang="en-US" dirty="0"/>
              </a:p>
              <a:p>
                <a:endParaRPr kumimoji="1" lang="zh-CN" altLang="en-US" dirty="0"/>
              </a:p>
              <a:p>
                <a:r>
                  <a:rPr kumimoji="1" lang="zh-CN" altLang="en-US" dirty="0"/>
                  <a:t>计算各结果概率</a:t>
                </a:r>
              </a:p>
              <a:p>
                <a:pPr marL="400050" lvl="1" indent="0">
                  <a:lnSpc>
                    <a:spcPct val="114000"/>
                  </a:lnSpc>
                  <a:spcBef>
                    <a:spcPts val="1824"/>
                  </a:spcBef>
                  <a:buNone/>
                </a:pPr>
                <a14:m>
                  <m:oMathPara xmlns:m="http://schemas.openxmlformats.org/officeDocument/2006/math">
                    <m:oMathParaPr>
                      <m:jc m:val="left"/>
                    </m:oMathParaPr>
                    <m:oMath xmlns:m="http://schemas.openxmlformats.org/officeDocument/2006/math">
                      <m:func>
                        <m:funcPr>
                          <m:ctrlPr>
                            <a:rPr kumimoji="1" lang="en-US" altLang="zh-CN" sz="2400" b="0" i="1" smtClean="0">
                              <a:latin typeface="Cambria Math" panose="02040503050406030204" pitchFamily="18" charset="0"/>
                            </a:rPr>
                          </m:ctrlPr>
                        </m:funcPr>
                        <m:fName>
                          <m:r>
                            <m:rPr>
                              <m:sty m:val="p"/>
                            </m:rPr>
                            <a:rPr kumimoji="1" lang="en-US" altLang="zh-CN" sz="2400" b="0" i="0" smtClean="0">
                              <a:latin typeface="Cambria Math" charset="0"/>
                            </a:rPr>
                            <m:t>Pr</m:t>
                          </m:r>
                        </m:fName>
                        <m:e>
                          <m:d>
                            <m:dPr>
                              <m:begChr m:val="["/>
                              <m:endChr m:val="]"/>
                              <m:ctrlPr>
                                <a:rPr kumimoji="1" lang="en-US" altLang="zh-CN" sz="2400" b="0" i="1" smtClean="0">
                                  <a:latin typeface="Cambria Math" panose="02040503050406030204" pitchFamily="18" charset="0"/>
                                </a:rPr>
                              </m:ctrlPr>
                            </m:dPr>
                            <m:e>
                              <m:d>
                                <m:dPr>
                                  <m:ctrlPr>
                                    <a:rPr kumimoji="1" lang="en-US" altLang="zh-CN" sz="2400" b="0" i="1" smtClean="0">
                                      <a:latin typeface="Cambria Math" panose="02040503050406030204" pitchFamily="18" charset="0"/>
                                    </a:rPr>
                                  </m:ctrlPr>
                                </m:dPr>
                                <m:e>
                                  <m:r>
                                    <a:rPr kumimoji="1" lang="en-US" altLang="zh-CN" sz="2400" b="0" i="1" smtClean="0">
                                      <a:latin typeface="Cambria Math" charset="0"/>
                                    </a:rPr>
                                    <m:t>𝐴</m:t>
                                  </m:r>
                                  <m:r>
                                    <a:rPr kumimoji="1" lang="en-US" altLang="zh-CN" sz="2400" b="0" i="1" smtClean="0">
                                      <a:latin typeface="Cambria Math" charset="0"/>
                                    </a:rPr>
                                    <m:t>,</m:t>
                                  </m:r>
                                  <m:r>
                                    <a:rPr kumimoji="1" lang="en-US" altLang="zh-CN" sz="2400" b="0" i="1" smtClean="0">
                                      <a:latin typeface="Cambria Math" charset="0"/>
                                    </a:rPr>
                                    <m:t>𝐵</m:t>
                                  </m:r>
                                  <m:r>
                                    <a:rPr kumimoji="1" lang="en-US" altLang="zh-CN" sz="2400" b="0" i="1" smtClean="0">
                                      <a:latin typeface="Cambria Math" charset="0"/>
                                    </a:rPr>
                                    <m:t>,</m:t>
                                  </m:r>
                                  <m:r>
                                    <a:rPr kumimoji="1" lang="en-US" altLang="zh-CN" sz="2400" b="0" i="1" smtClean="0">
                                      <a:latin typeface="Cambria Math" charset="0"/>
                                    </a:rPr>
                                    <m:t>𝐵</m:t>
                                  </m:r>
                                </m:e>
                              </m:d>
                            </m:e>
                          </m:d>
                        </m:e>
                      </m:func>
                    </m:oMath>
                  </m:oMathPara>
                </a14:m>
                <a:endParaRPr kumimoji="1" lang="zh-CN" altLang="en-US" sz="2400" b="0" i="1" dirty="0">
                  <a:latin typeface="Cambria Math" charset="0"/>
                </a:endParaRPr>
              </a:p>
              <a:p>
                <a:pPr marL="400050" lvl="1" indent="0">
                  <a:lnSpc>
                    <a:spcPct val="114000"/>
                  </a:lnSpc>
                  <a:buNone/>
                </a:pPr>
                <a14:m>
                  <m:oMathPara xmlns:m="http://schemas.openxmlformats.org/officeDocument/2006/math">
                    <m:oMathParaPr>
                      <m:jc m:val="left"/>
                    </m:oMathParaPr>
                    <m:oMath xmlns:m="http://schemas.openxmlformats.org/officeDocument/2006/math">
                      <m:r>
                        <a:rPr kumimoji="1" lang="en-US" altLang="zh-CN" sz="2400" b="0" i="1" smtClean="0">
                          <a:latin typeface="Cambria Math" charset="0"/>
                        </a:rPr>
                        <m:t>=</m:t>
                      </m:r>
                      <m:f>
                        <m:fPr>
                          <m:ctrlPr>
                            <a:rPr kumimoji="1" lang="en-US" altLang="zh-CN" sz="2400" b="0" i="1" smtClean="0">
                              <a:latin typeface="Cambria Math" panose="02040503050406030204" pitchFamily="18" charset="0"/>
                            </a:rPr>
                          </m:ctrlPr>
                        </m:fPr>
                        <m:num>
                          <m:r>
                            <a:rPr kumimoji="1" lang="en-US" altLang="zh-CN" sz="2400" b="0" i="1" smtClean="0">
                              <a:latin typeface="Cambria Math" charset="0"/>
                            </a:rPr>
                            <m:t>1</m:t>
                          </m:r>
                        </m:num>
                        <m:den>
                          <m:r>
                            <a:rPr kumimoji="1" lang="en-US" altLang="zh-CN" sz="2400" b="0" i="1" smtClean="0">
                              <a:latin typeface="Cambria Math" charset="0"/>
                            </a:rPr>
                            <m:t>3</m:t>
                          </m:r>
                        </m:den>
                      </m:f>
                      <m:r>
                        <a:rPr kumimoji="1" lang="en-US" altLang="zh-CN" sz="2400" b="0" i="1" smtClean="0">
                          <a:latin typeface="Cambria Math" charset="0"/>
                        </a:rPr>
                        <m:t>⋅</m:t>
                      </m:r>
                      <m:f>
                        <m:fPr>
                          <m:ctrlPr>
                            <a:rPr kumimoji="1" lang="en-US" altLang="zh-CN" sz="2400" i="1">
                              <a:latin typeface="Cambria Math" panose="02040503050406030204" pitchFamily="18" charset="0"/>
                            </a:rPr>
                          </m:ctrlPr>
                        </m:fPr>
                        <m:num>
                          <m:r>
                            <a:rPr kumimoji="1" lang="en-US" altLang="zh-CN" sz="2400" i="1">
                              <a:latin typeface="Cambria Math" charset="0"/>
                            </a:rPr>
                            <m:t>1</m:t>
                          </m:r>
                        </m:num>
                        <m:den>
                          <m:r>
                            <a:rPr kumimoji="1" lang="en-US" altLang="zh-CN" sz="2400" i="1">
                              <a:latin typeface="Cambria Math" charset="0"/>
                            </a:rPr>
                            <m:t>3</m:t>
                          </m:r>
                        </m:den>
                      </m:f>
                      <m:r>
                        <a:rPr kumimoji="1" lang="en-US" altLang="zh-CN" sz="2400" i="1">
                          <a:latin typeface="Cambria Math" charset="0"/>
                        </a:rPr>
                        <m:t>⋅</m:t>
                      </m:r>
                      <m:f>
                        <m:fPr>
                          <m:ctrlPr>
                            <a:rPr kumimoji="1" lang="en-US" altLang="zh-CN" sz="2400" i="1">
                              <a:latin typeface="Cambria Math" panose="02040503050406030204" pitchFamily="18" charset="0"/>
                            </a:rPr>
                          </m:ctrlPr>
                        </m:fPr>
                        <m:num>
                          <m:r>
                            <a:rPr kumimoji="1" lang="en-US" altLang="zh-CN" sz="2400" i="1">
                              <a:latin typeface="Cambria Math" charset="0"/>
                            </a:rPr>
                            <m:t>1</m:t>
                          </m:r>
                        </m:num>
                        <m:den>
                          <m:r>
                            <a:rPr kumimoji="1" lang="en-US" altLang="zh-CN" sz="2400" b="0" i="1" smtClean="0">
                              <a:latin typeface="Cambria Math" charset="0"/>
                            </a:rPr>
                            <m:t>2</m:t>
                          </m:r>
                        </m:den>
                      </m:f>
                      <m:r>
                        <a:rPr kumimoji="1" lang="en-US" altLang="zh-CN" sz="2400" b="0" i="1" smtClean="0">
                          <a:latin typeface="Cambria Math" charset="0"/>
                        </a:rPr>
                        <m:t>=</m:t>
                      </m:r>
                      <m:f>
                        <m:fPr>
                          <m:ctrlPr>
                            <a:rPr kumimoji="1" lang="en-US" altLang="zh-CN" sz="2400" i="1">
                              <a:latin typeface="Cambria Math" panose="02040503050406030204" pitchFamily="18" charset="0"/>
                            </a:rPr>
                          </m:ctrlPr>
                        </m:fPr>
                        <m:num>
                          <m:r>
                            <a:rPr kumimoji="1" lang="en-US" altLang="zh-CN" sz="2400" i="1">
                              <a:latin typeface="Cambria Math" charset="0"/>
                            </a:rPr>
                            <m:t>1</m:t>
                          </m:r>
                        </m:num>
                        <m:den>
                          <m:r>
                            <a:rPr kumimoji="1" lang="en-US" altLang="zh-CN" sz="2400" b="0" i="1" smtClean="0">
                              <a:latin typeface="Cambria Math" charset="0"/>
                            </a:rPr>
                            <m:t>18</m:t>
                          </m:r>
                        </m:den>
                      </m:f>
                    </m:oMath>
                  </m:oMathPara>
                </a14:m>
                <a:endParaRPr kumimoji="1" lang="zh-CN" altLang="en-US" sz="2000" b="0" dirty="0"/>
              </a:p>
              <a:p>
                <a:pPr marL="0" indent="0">
                  <a:buNone/>
                </a:pPr>
                <a:endParaRPr kumimoji="1" lang="zh-CN" altLang="en-US" sz="2400" dirty="0"/>
              </a:p>
            </p:txBody>
          </p:sp>
        </mc:Choice>
        <mc:Fallback xmlns="">
          <p:sp>
            <p:nvSpPr>
              <p:cNvPr id="2" name="内容占位符 1"/>
              <p:cNvSpPr>
                <a:spLocks noGrp="1" noRot="1" noChangeAspect="1" noMove="1" noResize="1" noEditPoints="1" noAdjustHandles="1" noChangeArrowheads="1" noChangeShapeType="1" noTextEdit="1"/>
              </p:cNvSpPr>
              <p:nvPr>
                <p:ph idx="1"/>
              </p:nvPr>
            </p:nvSpPr>
            <p:spPr>
              <a:blipFill rotWithShape="0">
                <a:blip r:embed="rId3"/>
                <a:stretch>
                  <a:fillRect t="-2291"/>
                </a:stretch>
              </a:blipFill>
            </p:spPr>
            <p:txBody>
              <a:bodyPr/>
              <a:lstStyle/>
              <a:p>
                <a:r>
                  <a:rPr lang="zh-CN" altLang="en-US">
                    <a:noFill/>
                  </a:rPr>
                  <a:t> </a:t>
                </a:r>
              </a:p>
            </p:txBody>
          </p:sp>
        </mc:Fallback>
      </mc:AlternateContent>
      <p:sp>
        <p:nvSpPr>
          <p:cNvPr id="3" name="标题 2"/>
          <p:cNvSpPr>
            <a:spLocks noGrp="1"/>
          </p:cNvSpPr>
          <p:nvPr>
            <p:ph type="title"/>
          </p:nvPr>
        </p:nvSpPr>
        <p:spPr/>
        <p:txBody>
          <a:bodyPr/>
          <a:lstStyle/>
          <a:p>
            <a:r>
              <a:rPr kumimoji="1" lang="zh-CN" altLang="en-US" dirty="0"/>
              <a:t>第三步：确定结果概率</a:t>
            </a:r>
          </a:p>
        </p:txBody>
      </p:sp>
      <p:pic>
        <p:nvPicPr>
          <p:cNvPr id="4" name="图片 3"/>
          <p:cNvPicPr>
            <a:picLocks noChangeAspect="1"/>
          </p:cNvPicPr>
          <p:nvPr/>
        </p:nvPicPr>
        <p:blipFill>
          <a:blip r:embed="rId4"/>
          <a:stretch>
            <a:fillRect/>
          </a:stretch>
        </p:blipFill>
        <p:spPr>
          <a:xfrm>
            <a:off x="3733801" y="1295400"/>
            <a:ext cx="4419599" cy="5241842"/>
          </a:xfrm>
          <a:prstGeom prst="rect">
            <a:avLst/>
          </a:prstGeom>
        </p:spPr>
      </p:pic>
      <p:pic>
        <p:nvPicPr>
          <p:cNvPr id="5" name="图片 4"/>
          <p:cNvPicPr>
            <a:picLocks noChangeAspect="1"/>
          </p:cNvPicPr>
          <p:nvPr/>
        </p:nvPicPr>
        <p:blipFill rotWithShape="1">
          <a:blip r:embed="rId5">
            <a:duotone>
              <a:schemeClr val="accent6">
                <a:shade val="45000"/>
                <a:satMod val="135000"/>
              </a:schemeClr>
              <a:prstClr val="white"/>
            </a:duotone>
          </a:blip>
          <a:srcRect/>
          <a:stretch/>
        </p:blipFill>
        <p:spPr>
          <a:xfrm>
            <a:off x="8034391" y="1219200"/>
            <a:ext cx="818078" cy="5318042"/>
          </a:xfrm>
          <a:prstGeom prst="rect">
            <a:avLst/>
          </a:prstGeom>
        </p:spPr>
      </p:pic>
    </p:spTree>
    <p:extLst>
      <p:ext uri="{BB962C8B-B14F-4D97-AF65-F5344CB8AC3E}">
        <p14:creationId xmlns:p14="http://schemas.microsoft.com/office/powerpoint/2010/main" val="1943410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p:cNvSpPr>
                <a:spLocks noGrp="1"/>
              </p:cNvSpPr>
              <p:nvPr>
                <p:ph idx="1"/>
              </p:nvPr>
            </p:nvSpPr>
            <p:spPr/>
            <p:txBody>
              <a:bodyPr/>
              <a:lstStyle/>
              <a:p>
                <a:pPr marL="0" indent="0">
                  <a:buNone/>
                </a:pPr>
                <a14:m>
                  <m:oMath xmlns:m="http://schemas.openxmlformats.org/officeDocument/2006/math">
                    <m:func>
                      <m:funcPr>
                        <m:ctrlPr>
                          <a:rPr kumimoji="1" lang="en-US" altLang="zh-CN" b="0" i="1" smtClean="0">
                            <a:latin typeface="Cambria Math" panose="02040503050406030204" pitchFamily="18" charset="0"/>
                          </a:rPr>
                        </m:ctrlPr>
                      </m:funcPr>
                      <m:fName>
                        <m:r>
                          <m:rPr>
                            <m:sty m:val="p"/>
                          </m:rPr>
                          <a:rPr kumimoji="1" lang="en-US" altLang="zh-CN" b="0" i="0" smtClean="0">
                            <a:latin typeface="Cambria Math" charset="0"/>
                          </a:rPr>
                          <m:t>Pr</m:t>
                        </m:r>
                      </m:fName>
                      <m:e>
                        <m:d>
                          <m:dPr>
                            <m:begChr m:val="["/>
                            <m:endChr m:val="]"/>
                            <m:ctrlPr>
                              <a:rPr kumimoji="1" lang="en-US" altLang="zh-CN" b="0" i="1" smtClean="0">
                                <a:latin typeface="Cambria Math" panose="02040503050406030204" pitchFamily="18" charset="0"/>
                              </a:rPr>
                            </m:ctrlPr>
                          </m:dPr>
                          <m:e>
                            <m:r>
                              <a:rPr kumimoji="1" lang="zh-CN" altLang="en-US" b="0" i="1" smtClean="0">
                                <a:latin typeface="Cambria Math" charset="0"/>
                              </a:rPr>
                              <m:t>改变选择而赢</m:t>
                            </m:r>
                          </m:e>
                        </m:d>
                      </m:e>
                    </m:func>
                  </m:oMath>
                </a14:m>
                <a:r>
                  <a:rPr kumimoji="1" lang="zh-CN" altLang="en-US" b="0" i="1" dirty="0">
                    <a:latin typeface="Cambria Math" charset="0"/>
                  </a:rPr>
                  <a:t> </a:t>
                </a:r>
              </a:p>
              <a:p>
                <a:pPr marL="0" indent="0">
                  <a:buNone/>
                </a:pPr>
                <a14:m>
                  <m:oMath xmlns:m="http://schemas.openxmlformats.org/officeDocument/2006/math">
                    <m:r>
                      <a:rPr kumimoji="1" lang="en-US" altLang="zh-CN" b="0" i="1" smtClean="0">
                        <a:latin typeface="Cambria Math" charset="0"/>
                      </a:rPr>
                      <m:t>=</m:t>
                    </m:r>
                    <m:func>
                      <m:funcPr>
                        <m:ctrlPr>
                          <a:rPr kumimoji="1" lang="en-US" altLang="zh-CN" b="0" i="1" smtClean="0">
                            <a:latin typeface="Cambria Math" panose="02040503050406030204" pitchFamily="18" charset="0"/>
                          </a:rPr>
                        </m:ctrlPr>
                      </m:funcPr>
                      <m:fName>
                        <m:r>
                          <m:rPr>
                            <m:sty m:val="p"/>
                          </m:rPr>
                          <a:rPr kumimoji="1" lang="en-US" altLang="zh-CN" b="0" i="0" smtClean="0">
                            <a:latin typeface="Cambria Math" charset="0"/>
                          </a:rPr>
                          <m:t>Pr</m:t>
                        </m:r>
                      </m:fName>
                      <m:e>
                        <m:d>
                          <m:dPr>
                            <m:begChr m:val="["/>
                            <m:endChr m:val="]"/>
                            <m:ctrlPr>
                              <a:rPr kumimoji="1" lang="en-US" altLang="zh-CN" b="0" i="1" smtClean="0">
                                <a:latin typeface="Cambria Math" panose="02040503050406030204" pitchFamily="18" charset="0"/>
                              </a:rPr>
                            </m:ctrlPr>
                          </m:dPr>
                          <m:e>
                            <m:d>
                              <m:dPr>
                                <m:ctrlPr>
                                  <a:rPr kumimoji="1" lang="en-US" altLang="zh-CN" b="0" i="1" smtClean="0">
                                    <a:latin typeface="Cambria Math" panose="02040503050406030204" pitchFamily="18" charset="0"/>
                                  </a:rPr>
                                </m:ctrlPr>
                              </m:dPr>
                              <m:e>
                                <m:r>
                                  <a:rPr kumimoji="1" lang="en-US" altLang="zh-CN" b="0" i="1" smtClean="0">
                                    <a:latin typeface="Cambria Math" charset="0"/>
                                  </a:rPr>
                                  <m:t>𝐴</m:t>
                                </m:r>
                                <m:r>
                                  <a:rPr kumimoji="1" lang="en-US" altLang="zh-CN" b="0" i="1" smtClean="0">
                                    <a:latin typeface="Cambria Math" charset="0"/>
                                  </a:rPr>
                                  <m:t>,</m:t>
                                </m:r>
                                <m:r>
                                  <a:rPr kumimoji="1" lang="en-US" altLang="zh-CN" b="0" i="1" smtClean="0">
                                    <a:latin typeface="Cambria Math" charset="0"/>
                                  </a:rPr>
                                  <m:t>𝐵</m:t>
                                </m:r>
                                <m:r>
                                  <a:rPr kumimoji="1" lang="en-US" altLang="zh-CN" b="0" i="1" smtClean="0">
                                    <a:latin typeface="Cambria Math" charset="0"/>
                                  </a:rPr>
                                  <m:t>,</m:t>
                                </m:r>
                                <m:r>
                                  <a:rPr kumimoji="1" lang="en-US" altLang="zh-CN" b="0" i="1" smtClean="0">
                                    <a:latin typeface="Cambria Math" charset="0"/>
                                  </a:rPr>
                                  <m:t>𝐶</m:t>
                                </m:r>
                              </m:e>
                            </m:d>
                          </m:e>
                        </m:d>
                      </m:e>
                    </m:func>
                    <m:r>
                      <a:rPr kumimoji="1" lang="en-US" altLang="zh-CN" b="0" i="1" smtClean="0">
                        <a:latin typeface="Cambria Math" charset="0"/>
                      </a:rPr>
                      <m:t>+</m:t>
                    </m:r>
                    <m:func>
                      <m:funcPr>
                        <m:ctrlPr>
                          <a:rPr kumimoji="1" lang="en-US" altLang="zh-CN" i="1">
                            <a:latin typeface="Cambria Math" panose="02040503050406030204" pitchFamily="18" charset="0"/>
                          </a:rPr>
                        </m:ctrlPr>
                      </m:funcPr>
                      <m:fName>
                        <m:r>
                          <m:rPr>
                            <m:sty m:val="p"/>
                          </m:rPr>
                          <a:rPr kumimoji="1" lang="en-US" altLang="zh-CN">
                            <a:latin typeface="Cambria Math" charset="0"/>
                          </a:rPr>
                          <m:t>Pr</m:t>
                        </m:r>
                      </m:fName>
                      <m:e>
                        <m:d>
                          <m:dPr>
                            <m:begChr m:val="["/>
                            <m:endChr m:val="]"/>
                            <m:ctrlPr>
                              <a:rPr kumimoji="1" lang="en-US" altLang="zh-CN" i="1">
                                <a:latin typeface="Cambria Math" panose="02040503050406030204" pitchFamily="18" charset="0"/>
                              </a:rPr>
                            </m:ctrlPr>
                          </m:dPr>
                          <m:e>
                            <m:d>
                              <m:dPr>
                                <m:ctrlPr>
                                  <a:rPr kumimoji="1" lang="en-US" altLang="zh-CN" i="1">
                                    <a:latin typeface="Cambria Math" panose="02040503050406030204" pitchFamily="18" charset="0"/>
                                  </a:rPr>
                                </m:ctrlPr>
                              </m:dPr>
                              <m:e>
                                <m:r>
                                  <a:rPr kumimoji="1" lang="en-US" altLang="zh-CN" i="1">
                                    <a:latin typeface="Cambria Math" charset="0"/>
                                  </a:rPr>
                                  <m:t>𝐴</m:t>
                                </m:r>
                                <m:r>
                                  <a:rPr kumimoji="1" lang="en-US" altLang="zh-CN" i="1">
                                    <a:latin typeface="Cambria Math" charset="0"/>
                                  </a:rPr>
                                  <m:t>,</m:t>
                                </m:r>
                                <m:r>
                                  <a:rPr kumimoji="1" lang="en-US" altLang="zh-CN" b="0" i="1" smtClean="0">
                                    <a:latin typeface="Cambria Math" charset="0"/>
                                  </a:rPr>
                                  <m:t>𝐶</m:t>
                                </m:r>
                                <m:r>
                                  <a:rPr kumimoji="1" lang="en-US" altLang="zh-CN" i="1">
                                    <a:latin typeface="Cambria Math" charset="0"/>
                                  </a:rPr>
                                  <m:t>,</m:t>
                                </m:r>
                                <m:r>
                                  <a:rPr kumimoji="1" lang="en-US" altLang="zh-CN" b="0" i="1" smtClean="0">
                                    <a:latin typeface="Cambria Math" charset="0"/>
                                  </a:rPr>
                                  <m:t>𝐵</m:t>
                                </m:r>
                              </m:e>
                            </m:d>
                          </m:e>
                        </m:d>
                        <m:r>
                          <a:rPr kumimoji="1" lang="en-US" altLang="zh-CN" b="0" i="1" smtClean="0">
                            <a:latin typeface="Cambria Math" charset="0"/>
                          </a:rPr>
                          <m:t>+</m:t>
                        </m:r>
                      </m:e>
                    </m:func>
                  </m:oMath>
                </a14:m>
                <a:r>
                  <a:rPr kumimoji="1" lang="zh-CN" altLang="en-US" i="1" dirty="0">
                    <a:latin typeface="Cambria Math" charset="0"/>
                  </a:rPr>
                  <a:t>      </a:t>
                </a:r>
                <a14:m>
                  <m:oMath xmlns:m="http://schemas.openxmlformats.org/officeDocument/2006/math">
                    <m:r>
                      <a:rPr kumimoji="1" lang="zh-CN" altLang="en-US" b="0" i="1" smtClean="0">
                        <a:latin typeface="Cambria Math" charset="0"/>
                      </a:rPr>
                      <m:t>     </m:t>
                    </m:r>
                    <m:func>
                      <m:funcPr>
                        <m:ctrlPr>
                          <a:rPr kumimoji="1" lang="en-US" altLang="zh-CN" i="1">
                            <a:latin typeface="Cambria Math" panose="02040503050406030204" pitchFamily="18" charset="0"/>
                          </a:rPr>
                        </m:ctrlPr>
                      </m:funcPr>
                      <m:fName>
                        <m:r>
                          <m:rPr>
                            <m:sty m:val="p"/>
                          </m:rPr>
                          <a:rPr kumimoji="1" lang="en-US" altLang="zh-CN">
                            <a:latin typeface="Cambria Math" charset="0"/>
                          </a:rPr>
                          <m:t>Pr</m:t>
                        </m:r>
                      </m:fName>
                      <m:e>
                        <m:d>
                          <m:dPr>
                            <m:begChr m:val="["/>
                            <m:endChr m:val="]"/>
                            <m:ctrlPr>
                              <a:rPr kumimoji="1" lang="en-US" altLang="zh-CN" i="1">
                                <a:latin typeface="Cambria Math" panose="02040503050406030204" pitchFamily="18" charset="0"/>
                              </a:rPr>
                            </m:ctrlPr>
                          </m:dPr>
                          <m:e>
                            <m:d>
                              <m:dPr>
                                <m:ctrlPr>
                                  <a:rPr kumimoji="1" lang="en-US" altLang="zh-CN" i="1">
                                    <a:latin typeface="Cambria Math" panose="02040503050406030204" pitchFamily="18" charset="0"/>
                                  </a:rPr>
                                </m:ctrlPr>
                              </m:dPr>
                              <m:e>
                                <m:r>
                                  <a:rPr kumimoji="1" lang="en-US" altLang="zh-CN" b="0" i="1" smtClean="0">
                                    <a:latin typeface="Cambria Math" charset="0"/>
                                  </a:rPr>
                                  <m:t>𝐵</m:t>
                                </m:r>
                                <m:r>
                                  <a:rPr kumimoji="1" lang="en-US" altLang="zh-CN" i="1">
                                    <a:latin typeface="Cambria Math" charset="0"/>
                                  </a:rPr>
                                  <m:t>,</m:t>
                                </m:r>
                                <m:r>
                                  <a:rPr kumimoji="1" lang="en-US" altLang="zh-CN" b="0" i="1" smtClean="0">
                                    <a:latin typeface="Cambria Math" charset="0"/>
                                  </a:rPr>
                                  <m:t>𝐴</m:t>
                                </m:r>
                                <m:r>
                                  <a:rPr kumimoji="1" lang="en-US" altLang="zh-CN" i="1">
                                    <a:latin typeface="Cambria Math" charset="0"/>
                                  </a:rPr>
                                  <m:t>,</m:t>
                                </m:r>
                                <m:r>
                                  <a:rPr kumimoji="1" lang="en-US" altLang="zh-CN" b="0" i="1" smtClean="0">
                                    <a:latin typeface="Cambria Math" charset="0"/>
                                  </a:rPr>
                                  <m:t>𝐶</m:t>
                                </m:r>
                              </m:e>
                            </m:d>
                          </m:e>
                        </m:d>
                      </m:e>
                    </m:func>
                    <m:r>
                      <a:rPr kumimoji="1" lang="en-US" altLang="zh-CN" b="0" i="1" smtClean="0">
                        <a:latin typeface="Cambria Math" charset="0"/>
                      </a:rPr>
                      <m:t>+</m:t>
                    </m:r>
                    <m:func>
                      <m:funcPr>
                        <m:ctrlPr>
                          <a:rPr kumimoji="1" lang="en-US" altLang="zh-CN" i="1">
                            <a:latin typeface="Cambria Math" panose="02040503050406030204" pitchFamily="18" charset="0"/>
                          </a:rPr>
                        </m:ctrlPr>
                      </m:funcPr>
                      <m:fName>
                        <m:r>
                          <m:rPr>
                            <m:sty m:val="p"/>
                          </m:rPr>
                          <a:rPr kumimoji="1" lang="en-US" altLang="zh-CN">
                            <a:latin typeface="Cambria Math" charset="0"/>
                          </a:rPr>
                          <m:t>Pr</m:t>
                        </m:r>
                      </m:fName>
                      <m:e>
                        <m:d>
                          <m:dPr>
                            <m:begChr m:val="["/>
                            <m:endChr m:val="]"/>
                            <m:ctrlPr>
                              <a:rPr kumimoji="1" lang="en-US" altLang="zh-CN" i="1">
                                <a:latin typeface="Cambria Math" panose="02040503050406030204" pitchFamily="18" charset="0"/>
                              </a:rPr>
                            </m:ctrlPr>
                          </m:dPr>
                          <m:e>
                            <m:d>
                              <m:dPr>
                                <m:ctrlPr>
                                  <a:rPr kumimoji="1" lang="en-US" altLang="zh-CN" i="1">
                                    <a:latin typeface="Cambria Math" panose="02040503050406030204" pitchFamily="18" charset="0"/>
                                  </a:rPr>
                                </m:ctrlPr>
                              </m:dPr>
                              <m:e>
                                <m:r>
                                  <a:rPr kumimoji="1" lang="en-US" altLang="zh-CN" b="0" i="1" smtClean="0">
                                    <a:latin typeface="Cambria Math" charset="0"/>
                                  </a:rPr>
                                  <m:t>𝐵</m:t>
                                </m:r>
                                <m:r>
                                  <a:rPr kumimoji="1" lang="en-US" altLang="zh-CN" i="1">
                                    <a:latin typeface="Cambria Math" charset="0"/>
                                  </a:rPr>
                                  <m:t>,</m:t>
                                </m:r>
                                <m:r>
                                  <a:rPr kumimoji="1" lang="en-US" altLang="zh-CN" b="0" i="1" smtClean="0">
                                    <a:latin typeface="Cambria Math" charset="0"/>
                                  </a:rPr>
                                  <m:t>𝐶</m:t>
                                </m:r>
                                <m:r>
                                  <a:rPr kumimoji="1" lang="en-US" altLang="zh-CN" i="1">
                                    <a:latin typeface="Cambria Math" charset="0"/>
                                  </a:rPr>
                                  <m:t>,</m:t>
                                </m:r>
                                <m:r>
                                  <a:rPr kumimoji="1" lang="en-US" altLang="zh-CN" b="0" i="1" smtClean="0">
                                    <a:latin typeface="Cambria Math" charset="0"/>
                                  </a:rPr>
                                  <m:t>𝐴</m:t>
                                </m:r>
                              </m:e>
                            </m:d>
                          </m:e>
                        </m:d>
                      </m:e>
                    </m:func>
                    <m:r>
                      <a:rPr kumimoji="1" lang="en-US" altLang="zh-CN" b="0" i="1" smtClean="0">
                        <a:latin typeface="Cambria Math" charset="0"/>
                      </a:rPr>
                      <m:t>+</m:t>
                    </m:r>
                  </m:oMath>
                </a14:m>
                <a:r>
                  <a:rPr kumimoji="1" lang="zh-CN" altLang="en-US" b="0" i="1" dirty="0">
                    <a:latin typeface="Cambria Math" charset="0"/>
                  </a:rPr>
                  <a:t> </a:t>
                </a:r>
              </a:p>
              <a:p>
                <a:pPr marL="0" indent="0">
                  <a:buNone/>
                </a:pPr>
                <a:r>
                  <a:rPr kumimoji="1" lang="zh-CN" altLang="en-US" dirty="0"/>
                  <a:t> </a:t>
                </a:r>
                <a14:m>
                  <m:oMath xmlns:m="http://schemas.openxmlformats.org/officeDocument/2006/math">
                    <m:r>
                      <a:rPr kumimoji="1" lang="zh-CN" altLang="en-US" b="0" i="0" smtClean="0">
                        <a:latin typeface="Cambria Math" charset="0"/>
                      </a:rPr>
                      <m:t>    </m:t>
                    </m:r>
                    <m:func>
                      <m:funcPr>
                        <m:ctrlPr>
                          <a:rPr kumimoji="1" lang="en-US" altLang="zh-CN" i="1">
                            <a:latin typeface="Cambria Math" panose="02040503050406030204" pitchFamily="18" charset="0"/>
                          </a:rPr>
                        </m:ctrlPr>
                      </m:funcPr>
                      <m:fName>
                        <m:r>
                          <m:rPr>
                            <m:sty m:val="p"/>
                          </m:rPr>
                          <a:rPr kumimoji="1" lang="en-US" altLang="zh-CN">
                            <a:latin typeface="Cambria Math" charset="0"/>
                          </a:rPr>
                          <m:t>Pr</m:t>
                        </m:r>
                      </m:fName>
                      <m:e>
                        <m:d>
                          <m:dPr>
                            <m:begChr m:val="["/>
                            <m:endChr m:val="]"/>
                            <m:ctrlPr>
                              <a:rPr kumimoji="1" lang="en-US" altLang="zh-CN" i="1">
                                <a:latin typeface="Cambria Math" panose="02040503050406030204" pitchFamily="18" charset="0"/>
                              </a:rPr>
                            </m:ctrlPr>
                          </m:dPr>
                          <m:e>
                            <m:d>
                              <m:dPr>
                                <m:ctrlPr>
                                  <a:rPr kumimoji="1" lang="en-US" altLang="zh-CN" i="1">
                                    <a:latin typeface="Cambria Math" panose="02040503050406030204" pitchFamily="18" charset="0"/>
                                  </a:rPr>
                                </m:ctrlPr>
                              </m:dPr>
                              <m:e>
                                <m:r>
                                  <a:rPr kumimoji="1" lang="en-US" altLang="zh-CN" b="0" i="1" smtClean="0">
                                    <a:latin typeface="Cambria Math" charset="0"/>
                                  </a:rPr>
                                  <m:t>𝐶</m:t>
                                </m:r>
                                <m:r>
                                  <a:rPr kumimoji="1" lang="en-US" altLang="zh-CN" b="0" i="1" smtClean="0">
                                    <a:latin typeface="Cambria Math" charset="0"/>
                                  </a:rPr>
                                  <m:t>, </m:t>
                                </m:r>
                                <m:r>
                                  <a:rPr kumimoji="1" lang="en-US" altLang="zh-CN" i="1">
                                    <a:latin typeface="Cambria Math" charset="0"/>
                                  </a:rPr>
                                  <m:t>𝐴</m:t>
                                </m:r>
                                <m:r>
                                  <a:rPr kumimoji="1" lang="en-US" altLang="zh-CN" i="1">
                                    <a:latin typeface="Cambria Math" charset="0"/>
                                  </a:rPr>
                                  <m:t>,</m:t>
                                </m:r>
                                <m:r>
                                  <a:rPr kumimoji="1" lang="en-US" altLang="zh-CN" i="1">
                                    <a:latin typeface="Cambria Math" charset="0"/>
                                  </a:rPr>
                                  <m:t>𝐵</m:t>
                                </m:r>
                              </m:e>
                            </m:d>
                          </m:e>
                        </m:d>
                      </m:e>
                    </m:func>
                    <m:r>
                      <a:rPr kumimoji="1" lang="en-US" altLang="zh-CN" b="0" i="0" smtClean="0">
                        <a:latin typeface="Cambria Math" charset="0"/>
                      </a:rPr>
                      <m:t>+</m:t>
                    </m:r>
                    <m:func>
                      <m:funcPr>
                        <m:ctrlPr>
                          <a:rPr kumimoji="1" lang="en-US" altLang="zh-CN" i="1">
                            <a:latin typeface="Cambria Math" panose="02040503050406030204" pitchFamily="18" charset="0"/>
                          </a:rPr>
                        </m:ctrlPr>
                      </m:funcPr>
                      <m:fName>
                        <m:r>
                          <m:rPr>
                            <m:sty m:val="p"/>
                          </m:rPr>
                          <a:rPr kumimoji="1" lang="en-US" altLang="zh-CN">
                            <a:latin typeface="Cambria Math" charset="0"/>
                          </a:rPr>
                          <m:t>Pr</m:t>
                        </m:r>
                      </m:fName>
                      <m:e>
                        <m:d>
                          <m:dPr>
                            <m:begChr m:val="["/>
                            <m:endChr m:val="]"/>
                            <m:ctrlPr>
                              <a:rPr kumimoji="1" lang="en-US" altLang="zh-CN" i="1">
                                <a:latin typeface="Cambria Math" panose="02040503050406030204" pitchFamily="18" charset="0"/>
                              </a:rPr>
                            </m:ctrlPr>
                          </m:dPr>
                          <m:e>
                            <m:d>
                              <m:dPr>
                                <m:ctrlPr>
                                  <a:rPr kumimoji="1" lang="en-US" altLang="zh-CN" i="1">
                                    <a:latin typeface="Cambria Math" panose="02040503050406030204" pitchFamily="18" charset="0"/>
                                  </a:rPr>
                                </m:ctrlPr>
                              </m:dPr>
                              <m:e>
                                <m:r>
                                  <a:rPr kumimoji="1" lang="en-US" altLang="zh-CN" b="0" i="1" smtClean="0">
                                    <a:latin typeface="Cambria Math" charset="0"/>
                                  </a:rPr>
                                  <m:t>𝐶</m:t>
                                </m:r>
                                <m:r>
                                  <a:rPr kumimoji="1" lang="en-US" altLang="zh-CN" b="0" i="1" smtClean="0">
                                    <a:latin typeface="Cambria Math" charset="0"/>
                                  </a:rPr>
                                  <m:t>, </m:t>
                                </m:r>
                                <m:r>
                                  <a:rPr kumimoji="1" lang="en-US" altLang="zh-CN" b="0" i="1" smtClean="0">
                                    <a:latin typeface="Cambria Math" charset="0"/>
                                  </a:rPr>
                                  <m:t>𝐵</m:t>
                                </m:r>
                                <m:r>
                                  <a:rPr kumimoji="1" lang="en-US" altLang="zh-CN" b="0" i="1" smtClean="0">
                                    <a:latin typeface="Cambria Math" charset="0"/>
                                  </a:rPr>
                                  <m:t>, </m:t>
                                </m:r>
                                <m:r>
                                  <a:rPr kumimoji="1" lang="en-US" altLang="zh-CN" i="1">
                                    <a:latin typeface="Cambria Math" charset="0"/>
                                  </a:rPr>
                                  <m:t>𝐴</m:t>
                                </m:r>
                              </m:e>
                            </m:d>
                          </m:e>
                        </m:d>
                      </m:e>
                    </m:func>
                  </m:oMath>
                </a14:m>
                <a:r>
                  <a:rPr kumimoji="1" lang="zh-CN" altLang="en-US" i="1" dirty="0">
                    <a:latin typeface="Cambria Math" charset="0"/>
                  </a:rPr>
                  <a:t> </a:t>
                </a:r>
              </a:p>
              <a:p>
                <a:pPr marL="0" indent="0">
                  <a:buNone/>
                </a:pPr>
                <a14:m>
                  <m:oMath xmlns:m="http://schemas.openxmlformats.org/officeDocument/2006/math">
                    <m:r>
                      <a:rPr kumimoji="1" lang="en-US" altLang="zh-CN" b="0" i="1" smtClean="0">
                        <a:latin typeface="Cambria Math" charset="0"/>
                      </a:rPr>
                      <m:t>=</m:t>
                    </m:r>
                    <m:f>
                      <m:fPr>
                        <m:ctrlPr>
                          <a:rPr kumimoji="1" lang="en-US" altLang="zh-CN" b="0" i="1" smtClean="0">
                            <a:latin typeface="Cambria Math" panose="02040503050406030204" pitchFamily="18" charset="0"/>
                          </a:rPr>
                        </m:ctrlPr>
                      </m:fPr>
                      <m:num>
                        <m:r>
                          <a:rPr kumimoji="1" lang="en-US" altLang="zh-CN" b="0" i="1" smtClean="0">
                            <a:latin typeface="Cambria Math" charset="0"/>
                          </a:rPr>
                          <m:t>1</m:t>
                        </m:r>
                      </m:num>
                      <m:den>
                        <m:r>
                          <a:rPr kumimoji="1" lang="en-US" altLang="zh-CN" b="0" i="1" smtClean="0">
                            <a:latin typeface="Cambria Math" charset="0"/>
                          </a:rPr>
                          <m:t>9</m:t>
                        </m:r>
                      </m:den>
                    </m:f>
                    <m:r>
                      <a:rPr kumimoji="1" lang="en-US" altLang="zh-CN" b="0" i="1" smtClean="0">
                        <a:latin typeface="Cambria Math" charset="0"/>
                      </a:rPr>
                      <m:t>+</m:t>
                    </m:r>
                    <m:f>
                      <m:fPr>
                        <m:ctrlPr>
                          <a:rPr kumimoji="1" lang="en-US" altLang="zh-CN" i="1">
                            <a:latin typeface="Cambria Math" panose="02040503050406030204" pitchFamily="18" charset="0"/>
                          </a:rPr>
                        </m:ctrlPr>
                      </m:fPr>
                      <m:num>
                        <m:r>
                          <a:rPr kumimoji="1" lang="en-US" altLang="zh-CN" i="1">
                            <a:latin typeface="Cambria Math" charset="0"/>
                          </a:rPr>
                          <m:t>1</m:t>
                        </m:r>
                      </m:num>
                      <m:den>
                        <m:r>
                          <a:rPr kumimoji="1" lang="en-US" altLang="zh-CN" i="1">
                            <a:latin typeface="Cambria Math" charset="0"/>
                          </a:rPr>
                          <m:t>9</m:t>
                        </m:r>
                      </m:den>
                    </m:f>
                    <m:r>
                      <a:rPr kumimoji="1" lang="en-US" altLang="zh-CN" i="1">
                        <a:latin typeface="Cambria Math" charset="0"/>
                      </a:rPr>
                      <m:t>+</m:t>
                    </m:r>
                    <m:f>
                      <m:fPr>
                        <m:ctrlPr>
                          <a:rPr kumimoji="1" lang="en-US" altLang="zh-CN" i="1">
                            <a:latin typeface="Cambria Math" panose="02040503050406030204" pitchFamily="18" charset="0"/>
                          </a:rPr>
                        </m:ctrlPr>
                      </m:fPr>
                      <m:num>
                        <m:r>
                          <a:rPr kumimoji="1" lang="en-US" altLang="zh-CN" i="1">
                            <a:latin typeface="Cambria Math" charset="0"/>
                          </a:rPr>
                          <m:t>1</m:t>
                        </m:r>
                      </m:num>
                      <m:den>
                        <m:r>
                          <a:rPr kumimoji="1" lang="en-US" altLang="zh-CN" i="1">
                            <a:latin typeface="Cambria Math" charset="0"/>
                          </a:rPr>
                          <m:t>9</m:t>
                        </m:r>
                      </m:den>
                    </m:f>
                    <m:r>
                      <a:rPr kumimoji="1" lang="en-US" altLang="zh-CN" i="1">
                        <a:latin typeface="Cambria Math" charset="0"/>
                      </a:rPr>
                      <m:t>+</m:t>
                    </m:r>
                    <m:f>
                      <m:fPr>
                        <m:ctrlPr>
                          <a:rPr kumimoji="1" lang="en-US" altLang="zh-CN" i="1">
                            <a:latin typeface="Cambria Math" panose="02040503050406030204" pitchFamily="18" charset="0"/>
                          </a:rPr>
                        </m:ctrlPr>
                      </m:fPr>
                      <m:num>
                        <m:r>
                          <a:rPr kumimoji="1" lang="en-US" altLang="zh-CN" i="1">
                            <a:latin typeface="Cambria Math" charset="0"/>
                          </a:rPr>
                          <m:t>1</m:t>
                        </m:r>
                      </m:num>
                      <m:den>
                        <m:r>
                          <a:rPr kumimoji="1" lang="en-US" altLang="zh-CN" i="1">
                            <a:latin typeface="Cambria Math" charset="0"/>
                          </a:rPr>
                          <m:t>9</m:t>
                        </m:r>
                      </m:den>
                    </m:f>
                    <m:r>
                      <a:rPr kumimoji="1" lang="en-US" altLang="zh-CN" i="1">
                        <a:latin typeface="Cambria Math" charset="0"/>
                      </a:rPr>
                      <m:t>+</m:t>
                    </m:r>
                    <m:f>
                      <m:fPr>
                        <m:ctrlPr>
                          <a:rPr kumimoji="1" lang="en-US" altLang="zh-CN" i="1">
                            <a:latin typeface="Cambria Math" panose="02040503050406030204" pitchFamily="18" charset="0"/>
                          </a:rPr>
                        </m:ctrlPr>
                      </m:fPr>
                      <m:num>
                        <m:r>
                          <a:rPr kumimoji="1" lang="en-US" altLang="zh-CN" i="1">
                            <a:latin typeface="Cambria Math" charset="0"/>
                          </a:rPr>
                          <m:t>1</m:t>
                        </m:r>
                      </m:num>
                      <m:den>
                        <m:r>
                          <a:rPr kumimoji="1" lang="en-US" altLang="zh-CN" i="1">
                            <a:latin typeface="Cambria Math" charset="0"/>
                          </a:rPr>
                          <m:t>9</m:t>
                        </m:r>
                      </m:den>
                    </m:f>
                    <m:r>
                      <a:rPr kumimoji="1" lang="en-US" altLang="zh-CN" i="1">
                        <a:latin typeface="Cambria Math" charset="0"/>
                      </a:rPr>
                      <m:t>+</m:t>
                    </m:r>
                    <m:f>
                      <m:fPr>
                        <m:ctrlPr>
                          <a:rPr kumimoji="1" lang="en-US" altLang="zh-CN" i="1">
                            <a:latin typeface="Cambria Math" panose="02040503050406030204" pitchFamily="18" charset="0"/>
                          </a:rPr>
                        </m:ctrlPr>
                      </m:fPr>
                      <m:num>
                        <m:r>
                          <a:rPr kumimoji="1" lang="en-US" altLang="zh-CN" i="1">
                            <a:latin typeface="Cambria Math" charset="0"/>
                          </a:rPr>
                          <m:t>1</m:t>
                        </m:r>
                      </m:num>
                      <m:den>
                        <m:r>
                          <a:rPr kumimoji="1" lang="en-US" altLang="zh-CN" i="1">
                            <a:latin typeface="Cambria Math" charset="0"/>
                          </a:rPr>
                          <m:t>9</m:t>
                        </m:r>
                      </m:den>
                    </m:f>
                  </m:oMath>
                </a14:m>
                <a:r>
                  <a:rPr kumimoji="1" lang="zh-CN" altLang="en-US" i="1" dirty="0">
                    <a:latin typeface="Cambria Math" charset="0"/>
                  </a:rPr>
                  <a:t> </a:t>
                </a:r>
              </a:p>
              <a:p>
                <a:pPr marL="0" indent="0">
                  <a:buNone/>
                </a:pPr>
                <a14:m>
                  <m:oMath xmlns:m="http://schemas.openxmlformats.org/officeDocument/2006/math">
                    <m:r>
                      <a:rPr kumimoji="1" lang="en-US" altLang="zh-CN" b="0" i="1" smtClean="0">
                        <a:latin typeface="Cambria Math" charset="0"/>
                      </a:rPr>
                      <m:t>=</m:t>
                    </m:r>
                    <m:f>
                      <m:fPr>
                        <m:ctrlPr>
                          <a:rPr kumimoji="1" lang="en-US" altLang="zh-CN" i="1">
                            <a:latin typeface="Cambria Math" panose="02040503050406030204" pitchFamily="18" charset="0"/>
                          </a:rPr>
                        </m:ctrlPr>
                      </m:fPr>
                      <m:num>
                        <m:r>
                          <a:rPr kumimoji="1" lang="en-US" altLang="zh-CN" b="0" i="1" smtClean="0">
                            <a:latin typeface="Cambria Math" charset="0"/>
                          </a:rPr>
                          <m:t>2</m:t>
                        </m:r>
                      </m:num>
                      <m:den>
                        <m:r>
                          <a:rPr kumimoji="1" lang="en-US" altLang="zh-CN" b="0" i="1" smtClean="0">
                            <a:latin typeface="Cambria Math" charset="0"/>
                          </a:rPr>
                          <m:t>3</m:t>
                        </m:r>
                      </m:den>
                    </m:f>
                  </m:oMath>
                </a14:m>
                <a:r>
                  <a:rPr kumimoji="1" lang="zh-CN" altLang="en-US" dirty="0"/>
                  <a:t> </a:t>
                </a:r>
              </a:p>
              <a:p>
                <a:pPr marL="0" indent="0">
                  <a:buNone/>
                </a:pPr>
                <a:endParaRPr kumimoji="1" lang="zh-CN" altLang="en-US" dirty="0"/>
              </a:p>
            </p:txBody>
          </p:sp>
        </mc:Choice>
        <mc:Fallback xmlns="">
          <p:sp>
            <p:nvSpPr>
              <p:cNvPr id="2" name="内容占位符 1"/>
              <p:cNvSpPr>
                <a:spLocks noGrp="1" noRot="1" noChangeAspect="1" noMove="1" noResize="1" noEditPoints="1" noAdjustHandles="1" noChangeArrowheads="1" noChangeShapeType="1" noTextEdit="1"/>
              </p:cNvSpPr>
              <p:nvPr>
                <p:ph idx="1"/>
              </p:nvPr>
            </p:nvSpPr>
            <p:spPr>
              <a:blipFill rotWithShape="0">
                <a:blip r:embed="rId2"/>
                <a:stretch>
                  <a:fillRect t="-1617"/>
                </a:stretch>
              </a:blipFill>
            </p:spPr>
            <p:txBody>
              <a:bodyPr/>
              <a:lstStyle/>
              <a:p>
                <a:r>
                  <a:rPr lang="zh-CN" altLang="en-US">
                    <a:noFill/>
                  </a:rPr>
                  <a:t> </a:t>
                </a:r>
              </a:p>
            </p:txBody>
          </p:sp>
        </mc:Fallback>
      </mc:AlternateContent>
      <p:sp>
        <p:nvSpPr>
          <p:cNvPr id="3" name="标题 2"/>
          <p:cNvSpPr>
            <a:spLocks noGrp="1"/>
          </p:cNvSpPr>
          <p:nvPr>
            <p:ph type="title"/>
          </p:nvPr>
        </p:nvSpPr>
        <p:spPr/>
        <p:txBody>
          <a:bodyPr/>
          <a:lstStyle/>
          <a:p>
            <a:r>
              <a:rPr kumimoji="1" lang="zh-CN" altLang="en-US" dirty="0"/>
              <a:t>第四步：计算事件概率</a:t>
            </a:r>
          </a:p>
        </p:txBody>
      </p:sp>
    </p:spTree>
    <p:extLst>
      <p:ext uri="{BB962C8B-B14F-4D97-AF65-F5344CB8AC3E}">
        <p14:creationId xmlns:p14="http://schemas.microsoft.com/office/powerpoint/2010/main" val="9191219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p:cNvSpPr>
                <a:spLocks noGrp="1"/>
              </p:cNvSpPr>
              <p:nvPr>
                <p:ph idx="1"/>
              </p:nvPr>
            </p:nvSpPr>
            <p:spPr/>
            <p:txBody>
              <a:bodyPr/>
              <a:lstStyle/>
              <a:p>
                <a:r>
                  <a:rPr kumimoji="1" lang="zh-CN" altLang="en-US" sz="2800" dirty="0"/>
                  <a:t>定义：可数</a:t>
                </a:r>
                <a:r>
                  <a:rPr kumimoji="1" lang="zh-CN" altLang="en-US" sz="2800" b="1" dirty="0">
                    <a:solidFill>
                      <a:srgbClr val="C00000"/>
                    </a:solidFill>
                  </a:rPr>
                  <a:t>样本空间</a:t>
                </a:r>
                <a14:m>
                  <m:oMath xmlns:m="http://schemas.openxmlformats.org/officeDocument/2006/math">
                    <m:r>
                      <a:rPr kumimoji="1" lang="zh-CN" altLang="en-US" sz="2800" b="0" i="0" smtClean="0">
                        <a:solidFill>
                          <a:srgbClr val="C00000"/>
                        </a:solidFill>
                        <a:latin typeface="Cambria Math" charset="0"/>
                        <a:ea typeface="Savoye LET" charset="0"/>
                        <a:cs typeface="Savoye LET" charset="0"/>
                      </a:rPr>
                      <m:t> </m:t>
                    </m:r>
                    <m:r>
                      <a:rPr kumimoji="1" lang="zh-CN" altLang="en-US" sz="2800" smtClean="0">
                        <a:solidFill>
                          <a:srgbClr val="C00000"/>
                        </a:solidFill>
                        <a:latin typeface="Cambria Math" charset="0"/>
                        <a:ea typeface="Savoye LET" charset="0"/>
                        <a:cs typeface="Savoye LET" charset="0"/>
                      </a:rPr>
                      <m:t>𝒮</m:t>
                    </m:r>
                  </m:oMath>
                </a14:m>
                <a:r>
                  <a:rPr kumimoji="1" lang="zh-CN" altLang="en-US" sz="2800" dirty="0"/>
                  <a:t> 乃一个可数集合。</a:t>
                </a:r>
              </a:p>
              <a:p>
                <a:pPr lvl="1"/>
                <a14:m>
                  <m:oMath xmlns:m="http://schemas.openxmlformats.org/officeDocument/2006/math">
                    <m:r>
                      <a:rPr kumimoji="1" lang="zh-CN" altLang="en-US" sz="2400" smtClean="0">
                        <a:solidFill>
                          <a:schemeClr val="accent6"/>
                        </a:solidFill>
                        <a:latin typeface="Cambria Math" charset="0"/>
                        <a:ea typeface="Savoye LET" charset="0"/>
                        <a:cs typeface="Savoye LET" charset="0"/>
                      </a:rPr>
                      <m:t>𝒮</m:t>
                    </m:r>
                  </m:oMath>
                </a14:m>
                <a:r>
                  <a:rPr kumimoji="1" lang="zh-CN" altLang="en-US" sz="2400" dirty="0">
                    <a:solidFill>
                      <a:schemeClr val="accent6"/>
                    </a:solidFill>
                  </a:rPr>
                  <a:t> 的</a:t>
                </a:r>
                <a:r>
                  <a:rPr kumimoji="1" lang="zh-CN" altLang="en-US" sz="2400" dirty="0"/>
                  <a:t>每一个</a:t>
                </a:r>
                <a:r>
                  <a:rPr kumimoji="1" lang="zh-CN" altLang="en-US" sz="2400" dirty="0">
                    <a:solidFill>
                      <a:schemeClr val="accent6"/>
                    </a:solidFill>
                  </a:rPr>
                  <a:t>元素</a:t>
                </a:r>
                <a14:m>
                  <m:oMath xmlns:m="http://schemas.openxmlformats.org/officeDocument/2006/math">
                    <m:r>
                      <a:rPr kumimoji="1" lang="zh-CN" altLang="en-US" sz="2400" b="0" i="0" smtClean="0">
                        <a:solidFill>
                          <a:schemeClr val="accent6"/>
                        </a:solidFill>
                        <a:latin typeface="Cambria Math" charset="0"/>
                      </a:rPr>
                      <m:t> </m:t>
                    </m:r>
                    <m:r>
                      <a:rPr kumimoji="1" lang="en-US" altLang="zh-CN" sz="2400" b="0" i="1" smtClean="0">
                        <a:solidFill>
                          <a:schemeClr val="accent6"/>
                        </a:solidFill>
                        <a:latin typeface="Cambria Math" charset="0"/>
                      </a:rPr>
                      <m:t>𝜔</m:t>
                    </m:r>
                    <m:r>
                      <a:rPr kumimoji="1" lang="zh-CN" altLang="en-US" sz="2400" b="0" i="1" smtClean="0">
                        <a:solidFill>
                          <a:schemeClr val="accent6"/>
                        </a:solidFill>
                        <a:latin typeface="Cambria Math" charset="0"/>
                      </a:rPr>
                      <m:t> </m:t>
                    </m:r>
                  </m:oMath>
                </a14:m>
                <a:r>
                  <a:rPr kumimoji="1" lang="zh-CN" altLang="en-US" sz="2400" dirty="0">
                    <a:solidFill>
                      <a:schemeClr val="accent6"/>
                    </a:solidFill>
                  </a:rPr>
                  <a:t>称为</a:t>
                </a:r>
                <a:r>
                  <a:rPr kumimoji="1" lang="zh-CN" altLang="en-US" sz="2400" dirty="0"/>
                  <a:t>一个</a:t>
                </a:r>
                <a:r>
                  <a:rPr kumimoji="1" lang="zh-CN" altLang="en-US" sz="2400" b="1" dirty="0">
                    <a:solidFill>
                      <a:srgbClr val="C00000"/>
                    </a:solidFill>
                  </a:rPr>
                  <a:t>结果</a:t>
                </a:r>
                <a:r>
                  <a:rPr kumimoji="1" lang="zh-CN" altLang="en-US" sz="2400" dirty="0"/>
                  <a:t>。</a:t>
                </a:r>
                <a:endParaRPr kumimoji="1" lang="en-US" altLang="zh-CN" sz="2400" dirty="0"/>
              </a:p>
              <a:p>
                <a:pPr lvl="3"/>
                <a:endParaRPr kumimoji="1" lang="zh-CN" altLang="en-US" sz="1800" dirty="0"/>
              </a:p>
              <a:p>
                <a:pPr>
                  <a:spcBef>
                    <a:spcPts val="1368"/>
                  </a:spcBef>
                </a:pPr>
                <a:r>
                  <a:rPr kumimoji="1" lang="zh-CN" altLang="en-US" sz="2800" dirty="0"/>
                  <a:t>定义：满足下列条件的函数 </a:t>
                </a:r>
                <a14:m>
                  <m:oMath xmlns:m="http://schemas.openxmlformats.org/officeDocument/2006/math">
                    <m:r>
                      <m:rPr>
                        <m:sty m:val="p"/>
                      </m:rPr>
                      <a:rPr kumimoji="1" lang="en-US" altLang="zh-CN" sz="2800">
                        <a:solidFill>
                          <a:srgbClr val="C00000"/>
                        </a:solidFill>
                        <a:latin typeface="Cambria Math" charset="0"/>
                      </a:rPr>
                      <m:t>Pr</m:t>
                    </m:r>
                    <m:r>
                      <a:rPr kumimoji="1" lang="en-US" altLang="zh-CN" sz="2800">
                        <a:solidFill>
                          <a:srgbClr val="C00000"/>
                        </a:solidFill>
                        <a:latin typeface="Cambria Math" charset="0"/>
                      </a:rPr>
                      <m:t>:</m:t>
                    </m:r>
                    <m:r>
                      <a:rPr kumimoji="1" lang="en-US" altLang="zh-CN" sz="2800" i="1">
                        <a:solidFill>
                          <a:srgbClr val="C00000"/>
                        </a:solidFill>
                        <a:latin typeface="Cambria Math" charset="0"/>
                        <a:ea typeface="Cambria Math" charset="0"/>
                        <a:cs typeface="Cambria Math" charset="0"/>
                      </a:rPr>
                      <m:t>𝒮</m:t>
                    </m:r>
                    <m:r>
                      <a:rPr kumimoji="1" lang="en-US" altLang="zh-CN" sz="2800" i="1">
                        <a:solidFill>
                          <a:srgbClr val="C00000"/>
                        </a:solidFill>
                        <a:latin typeface="Cambria Math" charset="0"/>
                      </a:rPr>
                      <m:t>→</m:t>
                    </m:r>
                    <m:r>
                      <a:rPr kumimoji="1" lang="en-US" altLang="zh-CN" sz="2800" i="1">
                        <a:solidFill>
                          <a:srgbClr val="C00000"/>
                        </a:solidFill>
                        <a:latin typeface="Cambria Math" charset="0"/>
                        <a:ea typeface="Cambria Math" charset="0"/>
                        <a:cs typeface="Cambria Math" charset="0"/>
                      </a:rPr>
                      <m:t>ℝ</m:t>
                    </m:r>
                  </m:oMath>
                </a14:m>
                <a:r>
                  <a:rPr kumimoji="1" lang="zh-CN" altLang="en-US" sz="2800" dirty="0">
                    <a:solidFill>
                      <a:srgbClr val="C00000"/>
                    </a:solidFill>
                  </a:rPr>
                  <a:t> </a:t>
                </a:r>
                <a:r>
                  <a:rPr kumimoji="1" lang="zh-CN" altLang="en-US" sz="2800" dirty="0"/>
                  <a:t>称为样本空间</a:t>
                </a:r>
                <a14:m>
                  <m:oMath xmlns:m="http://schemas.openxmlformats.org/officeDocument/2006/math">
                    <m:r>
                      <a:rPr kumimoji="1" lang="zh-CN" altLang="en-US" sz="2800">
                        <a:solidFill>
                          <a:srgbClr val="C00000"/>
                        </a:solidFill>
                        <a:latin typeface="Cambria Math" charset="0"/>
                        <a:ea typeface="Savoye LET" charset="0"/>
                        <a:cs typeface="Savoye LET" charset="0"/>
                      </a:rPr>
                      <m:t> </m:t>
                    </m:r>
                    <m:r>
                      <a:rPr kumimoji="1" lang="zh-CN" altLang="en-US" sz="2800">
                        <a:solidFill>
                          <a:schemeClr val="accent6"/>
                        </a:solidFill>
                        <a:latin typeface="Cambria Math" charset="0"/>
                        <a:ea typeface="Savoye LET" charset="0"/>
                        <a:cs typeface="Savoye LET" charset="0"/>
                      </a:rPr>
                      <m:t>𝒮</m:t>
                    </m:r>
                  </m:oMath>
                </a14:m>
                <a:r>
                  <a:rPr kumimoji="1" lang="zh-CN" altLang="en-US" sz="2800" dirty="0"/>
                  <a:t> 上的一个</a:t>
                </a:r>
                <a:r>
                  <a:rPr kumimoji="1" lang="zh-CN" altLang="en-US" sz="2800" b="1" dirty="0">
                    <a:solidFill>
                      <a:srgbClr val="C00000"/>
                    </a:solidFill>
                  </a:rPr>
                  <a:t>概率函数：</a:t>
                </a:r>
              </a:p>
              <a:p>
                <a:pPr lvl="1"/>
                <a14:m>
                  <m:oMath xmlns:m="http://schemas.openxmlformats.org/officeDocument/2006/math">
                    <m:sSub>
                      <m:sSubPr>
                        <m:ctrlPr>
                          <a:rPr kumimoji="1" lang="en-US" altLang="zh-CN" sz="2400" b="0" i="1" smtClean="0">
                            <a:latin typeface="Cambria Math" panose="02040503050406030204" pitchFamily="18" charset="0"/>
                          </a:rPr>
                        </m:ctrlPr>
                      </m:sSubPr>
                      <m:e>
                        <m:r>
                          <a:rPr kumimoji="1" lang="en-US" altLang="zh-CN" sz="2400" b="0" i="1" smtClean="0">
                            <a:latin typeface="Cambria Math" charset="0"/>
                          </a:rPr>
                          <m:t>∀</m:t>
                        </m:r>
                      </m:e>
                      <m:sub>
                        <m:r>
                          <a:rPr kumimoji="1" lang="en-US" altLang="zh-CN" sz="2400" i="1">
                            <a:latin typeface="Cambria Math" charset="0"/>
                          </a:rPr>
                          <m:t>𝜔</m:t>
                        </m:r>
                        <m:r>
                          <a:rPr kumimoji="1" lang="en-US" altLang="zh-CN" sz="2400" i="1">
                            <a:latin typeface="Cambria Math" charset="0"/>
                          </a:rPr>
                          <m:t>∈</m:t>
                        </m:r>
                        <m:r>
                          <a:rPr kumimoji="1" lang="en-US" altLang="zh-CN" sz="2400" i="1">
                            <a:latin typeface="Cambria Math" charset="0"/>
                            <a:ea typeface="Cambria Math" charset="0"/>
                            <a:cs typeface="Cambria Math" charset="0"/>
                          </a:rPr>
                          <m:t>𝒮</m:t>
                        </m:r>
                      </m:sub>
                    </m:sSub>
                    <m:func>
                      <m:funcPr>
                        <m:ctrlPr>
                          <a:rPr kumimoji="1" lang="en-US" altLang="zh-CN" sz="2400" i="1">
                            <a:latin typeface="Cambria Math" panose="02040503050406030204" pitchFamily="18" charset="0"/>
                          </a:rPr>
                        </m:ctrlPr>
                      </m:funcPr>
                      <m:fName>
                        <m:r>
                          <m:rPr>
                            <m:sty m:val="p"/>
                          </m:rPr>
                          <a:rPr kumimoji="1" lang="en-US" altLang="zh-CN" sz="2400">
                            <a:latin typeface="Cambria Math" charset="0"/>
                          </a:rPr>
                          <m:t>Pr</m:t>
                        </m:r>
                      </m:fName>
                      <m:e>
                        <m:d>
                          <m:dPr>
                            <m:begChr m:val="["/>
                            <m:endChr m:val="]"/>
                            <m:ctrlPr>
                              <a:rPr kumimoji="1" lang="en-US" altLang="zh-CN" sz="2400" i="1">
                                <a:latin typeface="Cambria Math" panose="02040503050406030204" pitchFamily="18" charset="0"/>
                              </a:rPr>
                            </m:ctrlPr>
                          </m:dPr>
                          <m:e>
                            <m:r>
                              <a:rPr kumimoji="1" lang="en-US" altLang="zh-CN" sz="2400" i="1">
                                <a:latin typeface="Cambria Math" charset="0"/>
                              </a:rPr>
                              <m:t>𝜔</m:t>
                            </m:r>
                          </m:e>
                        </m:d>
                      </m:e>
                    </m:func>
                    <m:r>
                      <a:rPr kumimoji="1" lang="en-US" altLang="zh-CN" sz="2400" i="1">
                        <a:latin typeface="Cambria Math" charset="0"/>
                      </a:rPr>
                      <m:t>≥0</m:t>
                    </m:r>
                    <m:r>
                      <a:rPr kumimoji="1" lang="zh-CN" altLang="en-US" sz="2400" i="1">
                        <a:latin typeface="Cambria Math" charset="0"/>
                      </a:rPr>
                      <m:t> </m:t>
                    </m:r>
                  </m:oMath>
                </a14:m>
                <a:r>
                  <a:rPr kumimoji="1" lang="zh-CN" altLang="en-US" sz="2400" dirty="0"/>
                  <a:t>，且</a:t>
                </a:r>
              </a:p>
              <a:p>
                <a:pPr lvl="1"/>
                <a14:m>
                  <m:oMath xmlns:m="http://schemas.openxmlformats.org/officeDocument/2006/math">
                    <m:sSub>
                      <m:sSubPr>
                        <m:ctrlPr>
                          <a:rPr kumimoji="1" lang="en-US" altLang="zh-CN" sz="2400" i="1">
                            <a:latin typeface="Cambria Math" panose="02040503050406030204" pitchFamily="18" charset="0"/>
                            <a:ea typeface="Cambria Math" charset="0"/>
                            <a:cs typeface="Cambria Math" charset="0"/>
                          </a:rPr>
                        </m:ctrlPr>
                      </m:sSubPr>
                      <m:e>
                        <m:r>
                          <m:rPr>
                            <m:sty m:val="p"/>
                          </m:rPr>
                          <a:rPr kumimoji="1" lang="en-US" altLang="zh-CN" sz="2400">
                            <a:latin typeface="Cambria Math" charset="0"/>
                            <a:ea typeface="Cambria Math" charset="0"/>
                            <a:cs typeface="Cambria Math" charset="0"/>
                          </a:rPr>
                          <m:t>Σ</m:t>
                        </m:r>
                      </m:e>
                      <m:sub>
                        <m:r>
                          <a:rPr kumimoji="1" lang="en-US" altLang="zh-CN" sz="2400" i="1">
                            <a:latin typeface="Cambria Math" charset="0"/>
                            <a:ea typeface="Cambria Math" charset="0"/>
                            <a:cs typeface="Cambria Math" charset="0"/>
                          </a:rPr>
                          <m:t>𝜔</m:t>
                        </m:r>
                        <m:r>
                          <a:rPr kumimoji="1" lang="en-US" altLang="zh-CN" sz="2400" i="1">
                            <a:latin typeface="Cambria Math" charset="0"/>
                            <a:ea typeface="Cambria Math" charset="0"/>
                            <a:cs typeface="Cambria Math" charset="0"/>
                          </a:rPr>
                          <m:t>∈</m:t>
                        </m:r>
                        <m:r>
                          <a:rPr kumimoji="1" lang="en-US" altLang="zh-CN" sz="2400" i="1">
                            <a:latin typeface="Cambria Math" charset="0"/>
                            <a:ea typeface="Cambria Math" charset="0"/>
                            <a:cs typeface="Cambria Math" charset="0"/>
                          </a:rPr>
                          <m:t>𝒮</m:t>
                        </m:r>
                      </m:sub>
                    </m:sSub>
                    <m:func>
                      <m:funcPr>
                        <m:ctrlPr>
                          <a:rPr kumimoji="1" lang="en-US" altLang="zh-CN" sz="2400" i="1">
                            <a:latin typeface="Cambria Math" panose="02040503050406030204" pitchFamily="18" charset="0"/>
                            <a:ea typeface="Cambria Math" charset="0"/>
                            <a:cs typeface="Cambria Math" charset="0"/>
                          </a:rPr>
                        </m:ctrlPr>
                      </m:funcPr>
                      <m:fName>
                        <m:r>
                          <m:rPr>
                            <m:sty m:val="p"/>
                          </m:rPr>
                          <a:rPr kumimoji="1" lang="en-US" altLang="zh-CN" sz="2400">
                            <a:latin typeface="Cambria Math" charset="0"/>
                            <a:ea typeface="Cambria Math" charset="0"/>
                            <a:cs typeface="Cambria Math" charset="0"/>
                          </a:rPr>
                          <m:t>Pr</m:t>
                        </m:r>
                      </m:fName>
                      <m:e>
                        <m:d>
                          <m:dPr>
                            <m:begChr m:val="["/>
                            <m:endChr m:val="]"/>
                            <m:ctrlPr>
                              <a:rPr kumimoji="1" lang="en-US" altLang="zh-CN" sz="2400" i="1">
                                <a:latin typeface="Cambria Math" panose="02040503050406030204" pitchFamily="18" charset="0"/>
                                <a:ea typeface="Cambria Math" charset="0"/>
                                <a:cs typeface="Cambria Math" charset="0"/>
                              </a:rPr>
                            </m:ctrlPr>
                          </m:dPr>
                          <m:e>
                            <m:r>
                              <a:rPr kumimoji="1" lang="en-US" altLang="zh-CN" sz="2400" i="1">
                                <a:latin typeface="Cambria Math" charset="0"/>
                                <a:ea typeface="Cambria Math" charset="0"/>
                                <a:cs typeface="Cambria Math" charset="0"/>
                              </a:rPr>
                              <m:t>𝜔</m:t>
                            </m:r>
                          </m:e>
                        </m:d>
                      </m:e>
                    </m:func>
                    <m:r>
                      <a:rPr kumimoji="1" lang="en-US" altLang="zh-CN" sz="2400" i="1">
                        <a:latin typeface="Cambria Math" charset="0"/>
                        <a:ea typeface="Cambria Math" charset="0"/>
                        <a:cs typeface="Cambria Math" charset="0"/>
                      </a:rPr>
                      <m:t>=1.</m:t>
                    </m:r>
                  </m:oMath>
                </a14:m>
                <a:endParaRPr kumimoji="1" lang="en-US" altLang="zh-CN" sz="2400" dirty="0"/>
              </a:p>
              <a:p>
                <a:pPr lvl="3"/>
                <a:endParaRPr kumimoji="1" lang="zh-CN" altLang="en-US" sz="1800" dirty="0"/>
              </a:p>
              <a:p>
                <a:r>
                  <a:rPr kumimoji="1" lang="zh-CN" altLang="en-US" sz="2800" dirty="0"/>
                  <a:t>定义：</a:t>
                </a:r>
                <a14:m>
                  <m:oMath xmlns:m="http://schemas.openxmlformats.org/officeDocument/2006/math">
                    <m:r>
                      <a:rPr kumimoji="1" lang="zh-CN" altLang="en-US" sz="2800" smtClean="0">
                        <a:solidFill>
                          <a:schemeClr val="accent6"/>
                        </a:solidFill>
                        <a:latin typeface="Cambria Math" charset="0"/>
                        <a:ea typeface="Savoye LET" charset="0"/>
                        <a:cs typeface="Savoye LET" charset="0"/>
                      </a:rPr>
                      <m:t>𝒮</m:t>
                    </m:r>
                  </m:oMath>
                </a14:m>
                <a:r>
                  <a:rPr kumimoji="1" lang="zh-CN" altLang="en-US" sz="2800" dirty="0">
                    <a:solidFill>
                      <a:schemeClr val="accent6"/>
                    </a:solidFill>
                  </a:rPr>
                  <a:t> 的一个子集 </a:t>
                </a:r>
                <a14:m>
                  <m:oMath xmlns:m="http://schemas.openxmlformats.org/officeDocument/2006/math">
                    <m:r>
                      <a:rPr kumimoji="1" lang="en-US" altLang="zh-CN" sz="2800" b="0" i="1" smtClean="0">
                        <a:solidFill>
                          <a:srgbClr val="C00000"/>
                        </a:solidFill>
                        <a:latin typeface="Cambria Math" charset="0"/>
                      </a:rPr>
                      <m:t>𝐸</m:t>
                    </m:r>
                    <m:r>
                      <a:rPr kumimoji="1" lang="en-US" altLang="zh-CN" sz="2800" b="0" i="1" smtClean="0">
                        <a:solidFill>
                          <a:srgbClr val="C00000"/>
                        </a:solidFill>
                        <a:latin typeface="Cambria Math" charset="0"/>
                      </a:rPr>
                      <m:t>⊆</m:t>
                    </m:r>
                    <m:r>
                      <a:rPr kumimoji="1" lang="zh-CN" altLang="en-US" sz="2800">
                        <a:solidFill>
                          <a:srgbClr val="C00000"/>
                        </a:solidFill>
                        <a:latin typeface="Cambria Math" charset="0"/>
                        <a:ea typeface="Savoye LET" charset="0"/>
                        <a:cs typeface="Savoye LET" charset="0"/>
                      </a:rPr>
                      <m:t>𝒮</m:t>
                    </m:r>
                  </m:oMath>
                </a14:m>
                <a:r>
                  <a:rPr kumimoji="1" lang="zh-CN" altLang="en-US" sz="2800" dirty="0">
                    <a:solidFill>
                      <a:srgbClr val="C00000"/>
                    </a:solidFill>
                  </a:rPr>
                  <a:t> </a:t>
                </a:r>
                <a:r>
                  <a:rPr kumimoji="1" lang="zh-CN" altLang="en-US" sz="2800" dirty="0"/>
                  <a:t>称为一个</a:t>
                </a:r>
                <a:r>
                  <a:rPr kumimoji="1" lang="zh-CN" altLang="en-US" sz="2800" b="1" dirty="0">
                    <a:solidFill>
                      <a:srgbClr val="C00000"/>
                    </a:solidFill>
                  </a:rPr>
                  <a:t>事件</a:t>
                </a:r>
                <a:r>
                  <a:rPr kumimoji="1" lang="zh-CN" altLang="en-US" sz="2800" dirty="0"/>
                  <a:t>。</a:t>
                </a:r>
              </a:p>
              <a:p>
                <a:pPr lvl="1">
                  <a:spcBef>
                    <a:spcPts val="1224"/>
                  </a:spcBef>
                </a:pPr>
                <a:r>
                  <a:rPr kumimoji="1" lang="zh-CN" altLang="en-US" sz="2400" b="1" dirty="0">
                    <a:solidFill>
                      <a:srgbClr val="C00000"/>
                    </a:solidFill>
                  </a:rPr>
                  <a:t>事件 </a:t>
                </a:r>
                <a:r>
                  <a:rPr kumimoji="1" lang="en-US" altLang="zh-CN" sz="2400" b="1" i="1" dirty="0">
                    <a:solidFill>
                      <a:srgbClr val="C00000"/>
                    </a:solidFill>
                  </a:rPr>
                  <a:t>E</a:t>
                </a:r>
                <a:r>
                  <a:rPr kumimoji="1" lang="zh-CN" altLang="en-US" sz="2400" b="1" i="1" dirty="0">
                    <a:solidFill>
                      <a:srgbClr val="C00000"/>
                    </a:solidFill>
                  </a:rPr>
                  <a:t> </a:t>
                </a:r>
                <a:r>
                  <a:rPr kumimoji="1" lang="zh-CN" altLang="en-US" sz="2400" b="1" dirty="0">
                    <a:solidFill>
                      <a:srgbClr val="C00000"/>
                    </a:solidFill>
                  </a:rPr>
                  <a:t>的概率</a:t>
                </a:r>
                <a:r>
                  <a:rPr kumimoji="1" lang="zh-CN" altLang="en-US" sz="2400" b="0" dirty="0"/>
                  <a:t>  </a:t>
                </a:r>
                <a14:m>
                  <m:oMath xmlns:m="http://schemas.openxmlformats.org/officeDocument/2006/math">
                    <m:func>
                      <m:funcPr>
                        <m:ctrlPr>
                          <a:rPr kumimoji="1" lang="en-US" altLang="zh-CN" sz="2400" b="0" i="1" smtClean="0">
                            <a:latin typeface="Cambria Math" panose="02040503050406030204" pitchFamily="18" charset="0"/>
                          </a:rPr>
                        </m:ctrlPr>
                      </m:funcPr>
                      <m:fName>
                        <m:r>
                          <m:rPr>
                            <m:sty m:val="p"/>
                          </m:rPr>
                          <a:rPr kumimoji="1" lang="en-US" altLang="zh-CN" sz="2400" b="0" i="0" smtClean="0">
                            <a:latin typeface="Cambria Math" charset="0"/>
                          </a:rPr>
                          <m:t>Pr</m:t>
                        </m:r>
                      </m:fName>
                      <m:e>
                        <m:d>
                          <m:dPr>
                            <m:begChr m:val="["/>
                            <m:endChr m:val="]"/>
                            <m:ctrlPr>
                              <a:rPr kumimoji="1" lang="en-US" altLang="zh-CN" sz="2400" b="0" i="1" smtClean="0">
                                <a:latin typeface="Cambria Math" panose="02040503050406030204" pitchFamily="18" charset="0"/>
                              </a:rPr>
                            </m:ctrlPr>
                          </m:dPr>
                          <m:e>
                            <m:r>
                              <a:rPr kumimoji="1" lang="en-US" altLang="zh-CN" sz="2400" b="0" i="1" smtClean="0">
                                <a:latin typeface="Cambria Math" charset="0"/>
                              </a:rPr>
                              <m:t>𝐸</m:t>
                            </m:r>
                          </m:e>
                        </m:d>
                      </m:e>
                    </m:func>
                    <m:r>
                      <a:rPr kumimoji="1" lang="en-US" altLang="zh-CN" sz="2400" b="0" i="1" smtClean="0">
                        <a:latin typeface="Cambria Math" charset="0"/>
                        <a:ea typeface="Cambria Math" charset="0"/>
                        <a:cs typeface="Cambria Math" charset="0"/>
                      </a:rPr>
                      <m:t>∷=</m:t>
                    </m:r>
                    <m:nary>
                      <m:naryPr>
                        <m:chr m:val="∑"/>
                        <m:supHide m:val="on"/>
                        <m:ctrlPr>
                          <a:rPr kumimoji="1" lang="en-US" altLang="zh-CN" sz="2400" b="0" i="1" smtClean="0">
                            <a:latin typeface="Cambria Math" panose="02040503050406030204" pitchFamily="18" charset="0"/>
                            <a:ea typeface="Cambria Math" charset="0"/>
                            <a:cs typeface="Cambria Math" charset="0"/>
                          </a:rPr>
                        </m:ctrlPr>
                      </m:naryPr>
                      <m:sub>
                        <m:r>
                          <a:rPr kumimoji="1" lang="en-US" altLang="zh-CN" sz="2400" b="0" i="1" smtClean="0">
                            <a:latin typeface="Cambria Math" charset="0"/>
                            <a:ea typeface="Cambria Math" charset="0"/>
                            <a:cs typeface="Cambria Math" charset="0"/>
                          </a:rPr>
                          <m:t>𝜔</m:t>
                        </m:r>
                        <m:r>
                          <a:rPr kumimoji="1" lang="en-US" altLang="zh-CN" sz="2400" b="0" i="1" smtClean="0">
                            <a:latin typeface="Cambria Math" charset="0"/>
                            <a:ea typeface="Cambria Math" charset="0"/>
                            <a:cs typeface="Cambria Math" charset="0"/>
                          </a:rPr>
                          <m:t>∈</m:t>
                        </m:r>
                        <m:r>
                          <a:rPr kumimoji="1" lang="en-US" altLang="zh-CN" sz="2400" b="0" i="1" smtClean="0">
                            <a:latin typeface="Cambria Math" charset="0"/>
                            <a:ea typeface="Cambria Math" charset="0"/>
                            <a:cs typeface="Cambria Math" charset="0"/>
                          </a:rPr>
                          <m:t>𝐸</m:t>
                        </m:r>
                      </m:sub>
                      <m:sup/>
                      <m:e>
                        <m:r>
                          <m:rPr>
                            <m:sty m:val="p"/>
                          </m:rPr>
                          <a:rPr kumimoji="1" lang="en-US" altLang="zh-CN" sz="2400" b="0" i="0" smtClean="0">
                            <a:latin typeface="Cambria Math" charset="0"/>
                            <a:ea typeface="Cambria Math" charset="0"/>
                            <a:cs typeface="Cambria Math" charset="0"/>
                          </a:rPr>
                          <m:t>Pr</m:t>
                        </m:r>
                        <m:r>
                          <a:rPr kumimoji="1" lang="en-US" altLang="zh-CN" sz="2400" b="0" i="1" smtClean="0">
                            <a:latin typeface="Cambria Math" charset="0"/>
                            <a:ea typeface="Cambria Math" charset="0"/>
                            <a:cs typeface="Cambria Math" charset="0"/>
                          </a:rPr>
                          <m:t>⁡[</m:t>
                        </m:r>
                        <m:r>
                          <a:rPr kumimoji="1" lang="en-US" altLang="zh-CN" sz="2400" b="0" i="1" smtClean="0">
                            <a:latin typeface="Cambria Math" charset="0"/>
                            <a:ea typeface="Cambria Math" charset="0"/>
                            <a:cs typeface="Cambria Math" charset="0"/>
                          </a:rPr>
                          <m:t>𝜔</m:t>
                        </m:r>
                        <m:r>
                          <a:rPr kumimoji="1" lang="en-US" altLang="zh-CN" sz="2400" b="0" i="1" smtClean="0">
                            <a:latin typeface="Cambria Math" charset="0"/>
                            <a:ea typeface="Cambria Math" charset="0"/>
                            <a:cs typeface="Cambria Math" charset="0"/>
                          </a:rPr>
                          <m:t>]</m:t>
                        </m:r>
                      </m:e>
                    </m:nary>
                  </m:oMath>
                </a14:m>
                <a:endParaRPr kumimoji="1" lang="zh-CN" altLang="en-US" sz="2400" dirty="0"/>
              </a:p>
            </p:txBody>
          </p:sp>
        </mc:Choice>
        <mc:Fallback xmlns="">
          <p:sp>
            <p:nvSpPr>
              <p:cNvPr id="2" name="内容占位符 1"/>
              <p:cNvSpPr>
                <a:spLocks noGrp="1" noRot="1" noChangeAspect="1" noMove="1" noResize="1" noEditPoints="1" noAdjustHandles="1" noChangeArrowheads="1" noChangeShapeType="1" noTextEdit="1"/>
              </p:cNvSpPr>
              <p:nvPr>
                <p:ph idx="1"/>
              </p:nvPr>
            </p:nvSpPr>
            <p:spPr>
              <a:blipFill rotWithShape="0">
                <a:blip r:embed="rId2"/>
                <a:stretch>
                  <a:fillRect t="-1887" b="-20485"/>
                </a:stretch>
              </a:blipFill>
            </p:spPr>
            <p:txBody>
              <a:bodyPr/>
              <a:lstStyle/>
              <a:p>
                <a:r>
                  <a:rPr lang="zh-CN" altLang="en-US">
                    <a:noFill/>
                  </a:rPr>
                  <a:t> </a:t>
                </a:r>
              </a:p>
            </p:txBody>
          </p:sp>
        </mc:Fallback>
      </mc:AlternateContent>
      <p:sp>
        <p:nvSpPr>
          <p:cNvPr id="3" name="标题 2"/>
          <p:cNvSpPr>
            <a:spLocks noGrp="1"/>
          </p:cNvSpPr>
          <p:nvPr>
            <p:ph type="title"/>
          </p:nvPr>
        </p:nvSpPr>
        <p:spPr/>
        <p:txBody>
          <a:bodyPr/>
          <a:lstStyle/>
          <a:p>
            <a:r>
              <a:rPr kumimoji="1" lang="zh-CN" altLang="en-US" dirty="0">
                <a:solidFill>
                  <a:srgbClr val="FFFF00"/>
                </a:solidFill>
              </a:rPr>
              <a:t>概率空间</a:t>
            </a:r>
            <a:r>
              <a:rPr kumimoji="1" lang="zh-CN" altLang="en-US" dirty="0"/>
              <a:t>：基于集合论给概率以数学定义</a:t>
            </a:r>
          </a:p>
        </p:txBody>
      </p:sp>
    </p:spTree>
    <p:extLst>
      <p:ext uri="{BB962C8B-B14F-4D97-AF65-F5344CB8AC3E}">
        <p14:creationId xmlns:p14="http://schemas.microsoft.com/office/powerpoint/2010/main" val="11927075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p:cNvSpPr>
                <a:spLocks noGrp="1"/>
              </p:cNvSpPr>
              <p:nvPr>
                <p:ph idx="1"/>
              </p:nvPr>
            </p:nvSpPr>
            <p:spPr/>
            <p:txBody>
              <a:bodyPr/>
              <a:lstStyle/>
              <a:p>
                <a:r>
                  <a:rPr lang="zh-CN" altLang="en-US" dirty="0"/>
                  <a:t>定理 </a:t>
                </a:r>
                <a:r>
                  <a:rPr lang="en-US" altLang="zh-CN" dirty="0"/>
                  <a:t>1</a:t>
                </a:r>
                <a:r>
                  <a:rPr lang="zh-CN" altLang="en-US" dirty="0"/>
                  <a:t>：设</a:t>
                </a:r>
                <a14:m>
                  <m:oMath xmlns:m="http://schemas.openxmlformats.org/officeDocument/2006/math">
                    <m:r>
                      <a:rPr kumimoji="1" lang="zh-CN" altLang="en-US" b="0" i="0" smtClean="0">
                        <a:solidFill>
                          <a:schemeClr val="accent6"/>
                        </a:solidFill>
                        <a:latin typeface="Cambria Math" charset="0"/>
                        <a:ea typeface="Savoye LET" charset="0"/>
                        <a:cs typeface="Savoye LET" charset="0"/>
                      </a:rPr>
                      <m:t> </m:t>
                    </m:r>
                    <m:r>
                      <a:rPr kumimoji="1" lang="en-US" altLang="zh-CN" i="1" smtClean="0">
                        <a:solidFill>
                          <a:schemeClr val="accent6"/>
                        </a:solidFill>
                        <a:latin typeface="Cambria Math" charset="0"/>
                        <a:ea typeface="Savoye LET" charset="0"/>
                        <a:cs typeface="Savoye LET" charset="0"/>
                      </a:rPr>
                      <m:t>𝐸</m:t>
                    </m:r>
                    <m:r>
                      <a:rPr kumimoji="1" lang="zh-CN" altLang="en-US" b="0" i="1" smtClean="0">
                        <a:solidFill>
                          <a:schemeClr val="accent6"/>
                        </a:solidFill>
                        <a:latin typeface="Cambria Math" charset="0"/>
                        <a:ea typeface="Savoye LET" charset="0"/>
                        <a:cs typeface="Savoye LET" charset="0"/>
                      </a:rPr>
                      <m:t> </m:t>
                    </m:r>
                  </m:oMath>
                </a14:m>
                <a:r>
                  <a:rPr lang="zh-CN" altLang="en-US" dirty="0"/>
                  <a:t>是样本空间</a:t>
                </a:r>
                <a14:m>
                  <m:oMath xmlns:m="http://schemas.openxmlformats.org/officeDocument/2006/math">
                    <m:r>
                      <a:rPr kumimoji="1" lang="zh-CN" altLang="en-US" b="0" i="0" smtClean="0">
                        <a:solidFill>
                          <a:schemeClr val="accent6"/>
                        </a:solidFill>
                        <a:latin typeface="Cambria Math" charset="0"/>
                        <a:ea typeface="Savoye LET" charset="0"/>
                        <a:cs typeface="Savoye LET" charset="0"/>
                      </a:rPr>
                      <m:t> </m:t>
                    </m:r>
                    <m:r>
                      <a:rPr kumimoji="1" lang="zh-CN" altLang="en-US">
                        <a:solidFill>
                          <a:schemeClr val="accent6"/>
                        </a:solidFill>
                        <a:latin typeface="Cambria Math" charset="0"/>
                        <a:ea typeface="Savoye LET" charset="0"/>
                        <a:cs typeface="Savoye LET" charset="0"/>
                      </a:rPr>
                      <m:t>𝒮</m:t>
                    </m:r>
                    <m:r>
                      <a:rPr kumimoji="1" lang="zh-CN" altLang="en-US" b="0" i="0" smtClean="0">
                        <a:solidFill>
                          <a:schemeClr val="accent6"/>
                        </a:solidFill>
                        <a:latin typeface="Cambria Math" charset="0"/>
                        <a:ea typeface="Savoye LET" charset="0"/>
                        <a:cs typeface="Savoye LET" charset="0"/>
                      </a:rPr>
                      <m:t> </m:t>
                    </m:r>
                  </m:oMath>
                </a14:m>
                <a:r>
                  <a:rPr lang="zh-CN" altLang="en-US" dirty="0"/>
                  <a:t>中的一个事件，事件 </a:t>
                </a:r>
                <a14:m>
                  <m:oMath xmlns:m="http://schemas.openxmlformats.org/officeDocument/2006/math">
                    <m:acc>
                      <m:accPr>
                        <m:chr m:val="̅"/>
                        <m:ctrlPr>
                          <a:rPr kumimoji="1" lang="en-US" altLang="zh-CN" i="1" dirty="0" smtClean="0">
                            <a:solidFill>
                              <a:schemeClr val="accent6"/>
                            </a:solidFill>
                            <a:latin typeface="Cambria Math" panose="02040503050406030204" pitchFamily="18" charset="0"/>
                            <a:ea typeface="Savoye LET" charset="0"/>
                            <a:cs typeface="Savoye LET" charset="0"/>
                          </a:rPr>
                        </m:ctrlPr>
                      </m:accPr>
                      <m:e>
                        <m:r>
                          <a:rPr kumimoji="1" lang="en-US" altLang="zh-CN" b="0" i="1" dirty="0" smtClean="0">
                            <a:solidFill>
                              <a:schemeClr val="accent6"/>
                            </a:solidFill>
                            <a:latin typeface="Cambria Math" charset="0"/>
                            <a:ea typeface="Savoye LET" charset="0"/>
                            <a:cs typeface="Savoye LET" charset="0"/>
                          </a:rPr>
                          <m:t>𝐸</m:t>
                        </m:r>
                      </m:e>
                    </m:acc>
                  </m:oMath>
                </a14:m>
                <a:r>
                  <a:rPr lang="zh-CN" altLang="en-US" dirty="0"/>
                  <a:t>（事件 </a:t>
                </a:r>
                <a14:m>
                  <m:oMath xmlns:m="http://schemas.openxmlformats.org/officeDocument/2006/math">
                    <m:r>
                      <a:rPr kumimoji="1" lang="en-US" altLang="zh-CN" i="1">
                        <a:solidFill>
                          <a:schemeClr val="accent6"/>
                        </a:solidFill>
                        <a:latin typeface="Cambria Math" charset="0"/>
                        <a:ea typeface="Savoye LET" charset="0"/>
                        <a:cs typeface="Savoye LET" charset="0"/>
                      </a:rPr>
                      <m:t>𝐸</m:t>
                    </m:r>
                    <m:r>
                      <a:rPr kumimoji="1" lang="zh-CN" altLang="en-US" i="1">
                        <a:solidFill>
                          <a:schemeClr val="accent6"/>
                        </a:solidFill>
                        <a:latin typeface="Cambria Math" charset="0"/>
                        <a:ea typeface="Savoye LET" charset="0"/>
                        <a:cs typeface="Savoye LET" charset="0"/>
                      </a:rPr>
                      <m:t> </m:t>
                    </m:r>
                  </m:oMath>
                </a14:m>
                <a:r>
                  <a:rPr lang="zh-CN" altLang="en-US" dirty="0"/>
                  <a:t>的</a:t>
                </a:r>
                <a:r>
                  <a:rPr lang="zh-CN" altLang="en-US" b="1" dirty="0"/>
                  <a:t>补事件</a:t>
                </a:r>
                <a:r>
                  <a:rPr lang="zh-CN" altLang="en-US" dirty="0"/>
                  <a:t>）的概率为：</a:t>
                </a:r>
              </a:p>
              <a:p>
                <a:pPr marL="0" indent="0">
                  <a:buNone/>
                </a:pPr>
                <a14:m>
                  <m:oMathPara xmlns:m="http://schemas.openxmlformats.org/officeDocument/2006/math">
                    <m:oMathParaPr>
                      <m:jc m:val="centerGroup"/>
                    </m:oMathParaPr>
                    <m:oMath xmlns:m="http://schemas.openxmlformats.org/officeDocument/2006/math">
                      <m:r>
                        <m:rPr>
                          <m:sty m:val="p"/>
                        </m:rPr>
                        <a:rPr lang="en-US" altLang="zh-CN" i="1" smtClean="0">
                          <a:latin typeface="Cambria Math" charset="0"/>
                        </a:rPr>
                        <m:t>Pr</m:t>
                      </m:r>
                      <m:d>
                        <m:dPr>
                          <m:begChr m:val="["/>
                          <m:endChr m:val="]"/>
                          <m:ctrlPr>
                            <a:rPr lang="en-US" altLang="zh-CN" b="0" i="1" smtClean="0">
                              <a:latin typeface="Cambria Math" panose="02040503050406030204" pitchFamily="18" charset="0"/>
                            </a:rPr>
                          </m:ctrlPr>
                        </m:dPr>
                        <m:e>
                          <m:acc>
                            <m:accPr>
                              <m:chr m:val="̅"/>
                              <m:ctrlPr>
                                <a:rPr lang="en-US" altLang="zh-CN" b="0" i="1" smtClean="0">
                                  <a:latin typeface="Cambria Math" panose="02040503050406030204" pitchFamily="18" charset="0"/>
                                </a:rPr>
                              </m:ctrlPr>
                            </m:accPr>
                            <m:e>
                              <m:r>
                                <a:rPr lang="en-US" altLang="zh-CN" b="0" i="1" smtClean="0">
                                  <a:latin typeface="Cambria Math" charset="0"/>
                                </a:rPr>
                                <m:t>𝐸</m:t>
                              </m:r>
                            </m:e>
                          </m:acc>
                        </m:e>
                      </m:d>
                      <m:r>
                        <a:rPr lang="en-US" altLang="zh-CN" b="0" i="1" smtClean="0">
                          <a:latin typeface="Cambria Math" charset="0"/>
                        </a:rPr>
                        <m:t>=1−</m:t>
                      </m:r>
                      <m:r>
                        <m:rPr>
                          <m:sty m:val="p"/>
                        </m:rPr>
                        <a:rPr lang="en-US" altLang="zh-CN" b="0" i="0" smtClean="0">
                          <a:latin typeface="Cambria Math" charset="0"/>
                        </a:rPr>
                        <m:t>Pr</m:t>
                      </m:r>
                      <m:r>
                        <a:rPr lang="en-US" altLang="zh-CN" b="0" i="1" smtClean="0">
                          <a:latin typeface="Cambria Math" charset="0"/>
                        </a:rPr>
                        <m:t>⁡[</m:t>
                      </m:r>
                      <m:r>
                        <a:rPr lang="en-US" altLang="zh-CN" b="0" i="1" smtClean="0">
                          <a:latin typeface="Cambria Math" charset="0"/>
                        </a:rPr>
                        <m:t>𝐸</m:t>
                      </m:r>
                      <m:r>
                        <a:rPr lang="en-US" altLang="zh-CN" b="0" i="1" smtClean="0">
                          <a:latin typeface="Cambria Math" charset="0"/>
                        </a:rPr>
                        <m:t>]</m:t>
                      </m:r>
                    </m:oMath>
                  </m:oMathPara>
                </a14:m>
                <a:endParaRPr lang="zh-CN" altLang="en-US" dirty="0"/>
              </a:p>
              <a:p>
                <a:pPr lvl="2"/>
                <a:endParaRPr lang="zh-CN" altLang="en-US" dirty="0"/>
              </a:p>
              <a:p>
                <a:r>
                  <a:rPr lang="zh-CN" altLang="en-US" dirty="0"/>
                  <a:t>定理２：设 </a:t>
                </a:r>
                <a14:m>
                  <m:oMath xmlns:m="http://schemas.openxmlformats.org/officeDocument/2006/math">
                    <m:sSub>
                      <m:sSubPr>
                        <m:ctrlPr>
                          <a:rPr kumimoji="1" lang="en-US" altLang="zh-CN" b="0" i="1" smtClean="0">
                            <a:solidFill>
                              <a:schemeClr val="accent6"/>
                            </a:solidFill>
                            <a:latin typeface="Cambria Math" panose="02040503050406030204" pitchFamily="18" charset="0"/>
                            <a:ea typeface="Savoye LET" charset="0"/>
                            <a:cs typeface="Savoye LET" charset="0"/>
                          </a:rPr>
                        </m:ctrlPr>
                      </m:sSubPr>
                      <m:e>
                        <m:r>
                          <a:rPr kumimoji="1" lang="en-US" altLang="zh-CN" i="1">
                            <a:solidFill>
                              <a:schemeClr val="accent6"/>
                            </a:solidFill>
                            <a:latin typeface="Cambria Math" charset="0"/>
                            <a:ea typeface="Savoye LET" charset="0"/>
                            <a:cs typeface="Savoye LET" charset="0"/>
                          </a:rPr>
                          <m:t>𝐸</m:t>
                        </m:r>
                      </m:e>
                      <m:sub>
                        <m:r>
                          <a:rPr kumimoji="1" lang="en-US" altLang="zh-CN" b="0" i="1" smtClean="0">
                            <a:solidFill>
                              <a:schemeClr val="accent6"/>
                            </a:solidFill>
                            <a:latin typeface="Cambria Math" charset="0"/>
                            <a:ea typeface="Savoye LET" charset="0"/>
                            <a:cs typeface="Savoye LET" charset="0"/>
                          </a:rPr>
                          <m:t>1</m:t>
                        </m:r>
                      </m:sub>
                    </m:sSub>
                    <m:r>
                      <a:rPr kumimoji="1" lang="zh-CN" altLang="en-US" b="0" i="1" smtClean="0">
                        <a:solidFill>
                          <a:schemeClr val="accent6"/>
                        </a:solidFill>
                        <a:latin typeface="Cambria Math" charset="0"/>
                        <a:ea typeface="Savoye LET" charset="0"/>
                        <a:cs typeface="Savoye LET" charset="0"/>
                      </a:rPr>
                      <m:t> </m:t>
                    </m:r>
                  </m:oMath>
                </a14:m>
                <a:r>
                  <a:rPr lang="zh-CN" altLang="en-US" dirty="0"/>
                  <a:t>和</a:t>
                </a:r>
                <a14:m>
                  <m:oMath xmlns:m="http://schemas.openxmlformats.org/officeDocument/2006/math">
                    <m:r>
                      <a:rPr kumimoji="1" lang="zh-CN" altLang="en-US" b="0" i="0" smtClean="0">
                        <a:solidFill>
                          <a:schemeClr val="accent6"/>
                        </a:solidFill>
                        <a:latin typeface="Cambria Math" charset="0"/>
                        <a:ea typeface="Savoye LET" charset="0"/>
                        <a:cs typeface="Savoye LET" charset="0"/>
                      </a:rPr>
                      <m:t> </m:t>
                    </m:r>
                    <m:sSub>
                      <m:sSubPr>
                        <m:ctrlPr>
                          <a:rPr kumimoji="1" lang="en-US" altLang="zh-CN" b="0" i="1" smtClean="0">
                            <a:solidFill>
                              <a:schemeClr val="accent6"/>
                            </a:solidFill>
                            <a:latin typeface="Cambria Math" panose="02040503050406030204" pitchFamily="18" charset="0"/>
                            <a:ea typeface="Savoye LET" charset="0"/>
                            <a:cs typeface="Savoye LET" charset="0"/>
                          </a:rPr>
                        </m:ctrlPr>
                      </m:sSubPr>
                      <m:e>
                        <m:r>
                          <a:rPr kumimoji="1" lang="en-US" altLang="zh-CN" i="1">
                            <a:solidFill>
                              <a:schemeClr val="accent6"/>
                            </a:solidFill>
                            <a:latin typeface="Cambria Math" charset="0"/>
                            <a:ea typeface="Savoye LET" charset="0"/>
                            <a:cs typeface="Savoye LET" charset="0"/>
                          </a:rPr>
                          <m:t>𝐸</m:t>
                        </m:r>
                      </m:e>
                      <m:sub>
                        <m:r>
                          <a:rPr kumimoji="1" lang="en-US" altLang="zh-CN" b="0" i="1" smtClean="0">
                            <a:solidFill>
                              <a:schemeClr val="accent6"/>
                            </a:solidFill>
                            <a:latin typeface="Cambria Math" charset="0"/>
                            <a:ea typeface="Savoye LET" charset="0"/>
                            <a:cs typeface="Savoye LET" charset="0"/>
                          </a:rPr>
                          <m:t>2</m:t>
                        </m:r>
                      </m:sub>
                    </m:sSub>
                    <m:r>
                      <a:rPr kumimoji="1" lang="zh-CN" altLang="en-US" b="0" i="1" smtClean="0">
                        <a:solidFill>
                          <a:schemeClr val="accent6"/>
                        </a:solidFill>
                        <a:latin typeface="Cambria Math" charset="0"/>
                        <a:ea typeface="Savoye LET" charset="0"/>
                        <a:cs typeface="Savoye LET" charset="0"/>
                      </a:rPr>
                      <m:t> </m:t>
                    </m:r>
                  </m:oMath>
                </a14:m>
                <a:r>
                  <a:rPr lang="zh-CN" altLang="en-US" dirty="0"/>
                  <a:t>是样本空间</a:t>
                </a:r>
                <a14:m>
                  <m:oMath xmlns:m="http://schemas.openxmlformats.org/officeDocument/2006/math">
                    <m:r>
                      <a:rPr kumimoji="1" lang="zh-CN" altLang="en-US">
                        <a:solidFill>
                          <a:schemeClr val="accent6"/>
                        </a:solidFill>
                        <a:latin typeface="Cambria Math" charset="0"/>
                        <a:ea typeface="Savoye LET" charset="0"/>
                        <a:cs typeface="Savoye LET" charset="0"/>
                      </a:rPr>
                      <m:t> </m:t>
                    </m:r>
                    <m:r>
                      <a:rPr kumimoji="1" lang="zh-CN" altLang="en-US">
                        <a:solidFill>
                          <a:schemeClr val="accent6"/>
                        </a:solidFill>
                        <a:latin typeface="Cambria Math" charset="0"/>
                        <a:ea typeface="Savoye LET" charset="0"/>
                        <a:cs typeface="Savoye LET" charset="0"/>
                      </a:rPr>
                      <m:t>𝒮</m:t>
                    </m:r>
                    <m:r>
                      <a:rPr kumimoji="1" lang="zh-CN" altLang="en-US">
                        <a:solidFill>
                          <a:schemeClr val="accent6"/>
                        </a:solidFill>
                        <a:latin typeface="Cambria Math" charset="0"/>
                        <a:ea typeface="Savoye LET" charset="0"/>
                        <a:cs typeface="Savoye LET" charset="0"/>
                      </a:rPr>
                      <m:t> </m:t>
                    </m:r>
                  </m:oMath>
                </a14:m>
                <a:r>
                  <a:rPr lang="zh-CN" altLang="en-US" dirty="0"/>
                  <a:t>中的事件，那么</a:t>
                </a:r>
              </a:p>
              <a:p>
                <a:pPr marL="0" indent="0">
                  <a:buNone/>
                </a:pPr>
                <a14:m>
                  <m:oMathPara xmlns:m="http://schemas.openxmlformats.org/officeDocument/2006/math">
                    <m:oMathParaPr>
                      <m:jc m:val="centerGroup"/>
                    </m:oMathParaPr>
                    <m:oMath xmlns:m="http://schemas.openxmlformats.org/officeDocument/2006/math">
                      <m:r>
                        <m:rPr>
                          <m:sty m:val="p"/>
                        </m:rPr>
                        <a:rPr lang="en-US" altLang="zh-CN" sz="2800" i="1">
                          <a:latin typeface="Cambria Math" charset="0"/>
                        </a:rPr>
                        <m:t>Pr</m:t>
                      </m:r>
                      <m:d>
                        <m:dPr>
                          <m:begChr m:val="["/>
                          <m:endChr m:val="]"/>
                          <m:ctrlPr>
                            <a:rPr lang="en-US" altLang="zh-CN" sz="2800" i="1">
                              <a:latin typeface="Cambria Math" panose="02040503050406030204" pitchFamily="18" charset="0"/>
                            </a:rPr>
                          </m:ctrlPr>
                        </m:dPr>
                        <m:e>
                          <m:sSub>
                            <m:sSubPr>
                              <m:ctrlPr>
                                <a:rPr lang="en-US" altLang="zh-CN" sz="2800" b="0" i="1" smtClean="0">
                                  <a:latin typeface="Cambria Math" panose="02040503050406030204" pitchFamily="18" charset="0"/>
                                </a:rPr>
                              </m:ctrlPr>
                            </m:sSubPr>
                            <m:e>
                              <m:r>
                                <a:rPr lang="en-US" altLang="zh-CN" sz="2800" i="1" smtClean="0">
                                  <a:latin typeface="Cambria Math" charset="0"/>
                                </a:rPr>
                                <m:t>𝐸</m:t>
                              </m:r>
                            </m:e>
                            <m:sub>
                              <m:r>
                                <a:rPr lang="en-US" altLang="zh-CN" sz="2800" b="0" i="1" smtClean="0">
                                  <a:latin typeface="Cambria Math" charset="0"/>
                                </a:rPr>
                                <m:t>1</m:t>
                              </m:r>
                            </m:sub>
                          </m:sSub>
                          <m:r>
                            <a:rPr lang="en-US" altLang="zh-CN" sz="2800" b="0" i="1" smtClean="0">
                              <a:latin typeface="Cambria Math" charset="0"/>
                            </a:rPr>
                            <m:t>∪</m:t>
                          </m:r>
                          <m:sSub>
                            <m:sSubPr>
                              <m:ctrlPr>
                                <a:rPr lang="en-US" altLang="zh-CN" sz="2800" b="0" i="1" smtClean="0">
                                  <a:latin typeface="Cambria Math" panose="02040503050406030204" pitchFamily="18" charset="0"/>
                                </a:rPr>
                              </m:ctrlPr>
                            </m:sSubPr>
                            <m:e>
                              <m:r>
                                <a:rPr lang="en-US" altLang="zh-CN" sz="2800" b="0" i="1" smtClean="0">
                                  <a:latin typeface="Cambria Math" charset="0"/>
                                </a:rPr>
                                <m:t>𝐸</m:t>
                              </m:r>
                            </m:e>
                            <m:sub>
                              <m:r>
                                <a:rPr lang="en-US" altLang="zh-CN" sz="2800" b="0" i="1" smtClean="0">
                                  <a:latin typeface="Cambria Math" charset="0"/>
                                </a:rPr>
                                <m:t>2</m:t>
                              </m:r>
                            </m:sub>
                          </m:sSub>
                        </m:e>
                      </m:d>
                      <m:r>
                        <a:rPr lang="en-US" altLang="zh-CN" sz="2800" i="1">
                          <a:latin typeface="Cambria Math" charset="0"/>
                        </a:rPr>
                        <m:t>=</m:t>
                      </m:r>
                      <m:func>
                        <m:funcPr>
                          <m:ctrlPr>
                            <a:rPr lang="en-US" altLang="zh-CN" sz="2800" i="1">
                              <a:latin typeface="Cambria Math" panose="02040503050406030204" pitchFamily="18" charset="0"/>
                            </a:rPr>
                          </m:ctrlPr>
                        </m:funcPr>
                        <m:fName>
                          <m:r>
                            <m:rPr>
                              <m:sty m:val="p"/>
                            </m:rPr>
                            <a:rPr lang="en-US" altLang="zh-CN" sz="2800">
                              <a:latin typeface="Cambria Math" charset="0"/>
                            </a:rPr>
                            <m:t>Pr</m:t>
                          </m:r>
                        </m:fName>
                        <m:e>
                          <m:d>
                            <m:dPr>
                              <m:begChr m:val="["/>
                              <m:endChr m:val="]"/>
                              <m:ctrlPr>
                                <a:rPr lang="en-US" altLang="zh-CN" sz="2800" i="1">
                                  <a:latin typeface="Cambria Math" panose="02040503050406030204" pitchFamily="18" charset="0"/>
                                </a:rPr>
                              </m:ctrlPr>
                            </m:dPr>
                            <m:e>
                              <m:sSub>
                                <m:sSubPr>
                                  <m:ctrlPr>
                                    <a:rPr lang="en-US" altLang="zh-CN" sz="2800" b="0" i="1" smtClean="0">
                                      <a:latin typeface="Cambria Math" panose="02040503050406030204" pitchFamily="18" charset="0"/>
                                    </a:rPr>
                                  </m:ctrlPr>
                                </m:sSubPr>
                                <m:e>
                                  <m:r>
                                    <a:rPr lang="en-US" altLang="zh-CN" sz="2800" i="1">
                                      <a:latin typeface="Cambria Math" charset="0"/>
                                    </a:rPr>
                                    <m:t>𝐸</m:t>
                                  </m:r>
                                </m:e>
                                <m:sub>
                                  <m:r>
                                    <a:rPr lang="en-US" altLang="zh-CN" sz="2800" b="0" i="1" smtClean="0">
                                      <a:latin typeface="Cambria Math" charset="0"/>
                                    </a:rPr>
                                    <m:t>1</m:t>
                                  </m:r>
                                </m:sub>
                              </m:sSub>
                            </m:e>
                          </m:d>
                        </m:e>
                      </m:func>
                      <m:r>
                        <a:rPr lang="en-US" altLang="zh-CN" sz="2800" b="0" i="1" smtClean="0">
                          <a:latin typeface="Cambria Math" charset="0"/>
                        </a:rPr>
                        <m:t>+</m:t>
                      </m:r>
                      <m:func>
                        <m:funcPr>
                          <m:ctrlPr>
                            <a:rPr lang="en-US" altLang="zh-CN" sz="2800" i="1">
                              <a:latin typeface="Cambria Math" panose="02040503050406030204" pitchFamily="18" charset="0"/>
                            </a:rPr>
                          </m:ctrlPr>
                        </m:funcPr>
                        <m:fName>
                          <m:r>
                            <m:rPr>
                              <m:sty m:val="p"/>
                            </m:rPr>
                            <a:rPr lang="en-US" altLang="zh-CN" sz="2800">
                              <a:latin typeface="Cambria Math" charset="0"/>
                            </a:rPr>
                            <m:t>Pr</m:t>
                          </m:r>
                        </m:fName>
                        <m:e>
                          <m:d>
                            <m:dPr>
                              <m:begChr m:val="["/>
                              <m:endChr m:val="]"/>
                              <m:ctrlPr>
                                <a:rPr lang="en-US" altLang="zh-CN" sz="2800" i="1">
                                  <a:latin typeface="Cambria Math" panose="02040503050406030204" pitchFamily="18" charset="0"/>
                                </a:rPr>
                              </m:ctrlPr>
                            </m:dPr>
                            <m:e>
                              <m:sSub>
                                <m:sSubPr>
                                  <m:ctrlPr>
                                    <a:rPr lang="en-US" altLang="zh-CN" sz="2800" i="1">
                                      <a:latin typeface="Cambria Math" panose="02040503050406030204" pitchFamily="18" charset="0"/>
                                    </a:rPr>
                                  </m:ctrlPr>
                                </m:sSubPr>
                                <m:e>
                                  <m:r>
                                    <a:rPr lang="en-US" altLang="zh-CN" sz="2800" i="1">
                                      <a:latin typeface="Cambria Math" charset="0"/>
                                    </a:rPr>
                                    <m:t>𝐸</m:t>
                                  </m:r>
                                </m:e>
                                <m:sub>
                                  <m:r>
                                    <a:rPr lang="en-US" altLang="zh-CN" sz="2800" b="0" i="1" smtClean="0">
                                      <a:latin typeface="Cambria Math" charset="0"/>
                                    </a:rPr>
                                    <m:t>2</m:t>
                                  </m:r>
                                </m:sub>
                              </m:sSub>
                            </m:e>
                          </m:d>
                        </m:e>
                      </m:func>
                      <m:r>
                        <a:rPr lang="en-US" altLang="zh-CN" sz="2800" b="0" i="1" smtClean="0">
                          <a:latin typeface="Cambria Math" charset="0"/>
                        </a:rPr>
                        <m:t>−</m:t>
                      </m:r>
                      <m:r>
                        <m:rPr>
                          <m:sty m:val="p"/>
                        </m:rPr>
                        <a:rPr lang="en-US" altLang="zh-CN" sz="2800" b="0" i="0" smtClean="0">
                          <a:latin typeface="Cambria Math" charset="0"/>
                        </a:rPr>
                        <m:t>Pr</m:t>
                      </m:r>
                      <m:r>
                        <a:rPr lang="en-US" altLang="zh-CN" sz="2800" b="0" i="1" smtClean="0">
                          <a:latin typeface="Cambria Math" charset="0"/>
                        </a:rPr>
                        <m:t>⁡[</m:t>
                      </m:r>
                      <m:sSub>
                        <m:sSubPr>
                          <m:ctrlPr>
                            <a:rPr lang="en-US" altLang="zh-CN" sz="2800" i="1">
                              <a:latin typeface="Cambria Math" panose="02040503050406030204" pitchFamily="18" charset="0"/>
                            </a:rPr>
                          </m:ctrlPr>
                        </m:sSubPr>
                        <m:e>
                          <m:r>
                            <a:rPr lang="en-US" altLang="zh-CN" sz="2800" i="1">
                              <a:latin typeface="Cambria Math" charset="0"/>
                            </a:rPr>
                            <m:t>𝐸</m:t>
                          </m:r>
                        </m:e>
                        <m:sub>
                          <m:r>
                            <a:rPr lang="en-US" altLang="zh-CN" sz="2800" i="1">
                              <a:latin typeface="Cambria Math" charset="0"/>
                            </a:rPr>
                            <m:t>1</m:t>
                          </m:r>
                        </m:sub>
                      </m:sSub>
                      <m:r>
                        <a:rPr lang="en-US" altLang="zh-CN" sz="2800" b="0" i="1" smtClean="0">
                          <a:latin typeface="Cambria Math" charset="0"/>
                        </a:rPr>
                        <m:t>∩</m:t>
                      </m:r>
                      <m:sSub>
                        <m:sSubPr>
                          <m:ctrlPr>
                            <a:rPr lang="en-US" altLang="zh-CN" sz="2800" i="1">
                              <a:latin typeface="Cambria Math" panose="02040503050406030204" pitchFamily="18" charset="0"/>
                            </a:rPr>
                          </m:ctrlPr>
                        </m:sSubPr>
                        <m:e>
                          <m:r>
                            <a:rPr lang="en-US" altLang="zh-CN" sz="2800" i="1">
                              <a:latin typeface="Cambria Math" charset="0"/>
                            </a:rPr>
                            <m:t>𝐸</m:t>
                          </m:r>
                        </m:e>
                        <m:sub>
                          <m:r>
                            <a:rPr lang="en-US" altLang="zh-CN" sz="2800" i="1">
                              <a:latin typeface="Cambria Math" charset="0"/>
                            </a:rPr>
                            <m:t>2</m:t>
                          </m:r>
                        </m:sub>
                      </m:sSub>
                      <m:r>
                        <a:rPr lang="en-US" altLang="zh-CN" sz="2800" b="0" i="1" smtClean="0">
                          <a:latin typeface="Cambria Math" charset="0"/>
                        </a:rPr>
                        <m:t>]</m:t>
                      </m:r>
                    </m:oMath>
                  </m:oMathPara>
                </a14:m>
                <a:endParaRPr lang="zh-CN" altLang="en-US" sz="2800" dirty="0"/>
              </a:p>
              <a:p>
                <a:pPr marL="0" indent="0">
                  <a:buNone/>
                </a:pPr>
                <a:endParaRPr lang="zh-CN" altLang="en-US" dirty="0"/>
              </a:p>
              <a:p>
                <a:pPr marL="0" indent="0">
                  <a:buNone/>
                </a:pPr>
                <a:endParaRPr lang="zh-CN" altLang="en-US" dirty="0"/>
              </a:p>
              <a:p>
                <a:endParaRPr lang="zh-CN" altLang="en-US" dirty="0"/>
              </a:p>
              <a:p>
                <a:pPr marL="0" indent="0">
                  <a:buNone/>
                </a:pPr>
                <a:endParaRPr lang="zh-CN" altLang="en-US" dirty="0"/>
              </a:p>
              <a:p>
                <a:endParaRPr kumimoji="1" lang="zh-CN" altLang="en-US" dirty="0"/>
              </a:p>
            </p:txBody>
          </p:sp>
        </mc:Choice>
        <mc:Fallback xmlns="">
          <p:sp>
            <p:nvSpPr>
              <p:cNvPr id="2" name="内容占位符 1"/>
              <p:cNvSpPr>
                <a:spLocks noGrp="1" noRot="1" noChangeAspect="1" noMove="1" noResize="1" noEditPoints="1" noAdjustHandles="1" noChangeArrowheads="1" noChangeShapeType="1" noTextEdit="1"/>
              </p:cNvSpPr>
              <p:nvPr>
                <p:ph idx="1"/>
              </p:nvPr>
            </p:nvSpPr>
            <p:spPr>
              <a:blipFill rotWithShape="0">
                <a:blip r:embed="rId2"/>
                <a:stretch>
                  <a:fillRect t="-2291" r="-1778"/>
                </a:stretch>
              </a:blipFill>
            </p:spPr>
            <p:txBody>
              <a:bodyPr/>
              <a:lstStyle/>
              <a:p>
                <a:r>
                  <a:rPr lang="zh-CN" altLang="en-US">
                    <a:noFill/>
                  </a:rPr>
                  <a:t> </a:t>
                </a:r>
              </a:p>
            </p:txBody>
          </p:sp>
        </mc:Fallback>
      </mc:AlternateContent>
      <p:sp>
        <p:nvSpPr>
          <p:cNvPr id="3" name="标题 2"/>
          <p:cNvSpPr>
            <a:spLocks noGrp="1"/>
          </p:cNvSpPr>
          <p:nvPr>
            <p:ph type="title"/>
          </p:nvPr>
        </p:nvSpPr>
        <p:spPr/>
        <p:txBody>
          <a:bodyPr/>
          <a:lstStyle/>
          <a:p>
            <a:r>
              <a:rPr kumimoji="1" lang="zh-CN" altLang="en-US" dirty="0"/>
              <a:t>基于集合论的概率计算</a:t>
            </a:r>
          </a:p>
        </p:txBody>
      </p:sp>
    </p:spTree>
    <p:extLst>
      <p:ext uri="{BB962C8B-B14F-4D97-AF65-F5344CB8AC3E}">
        <p14:creationId xmlns:p14="http://schemas.microsoft.com/office/powerpoint/2010/main" val="21152276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p:cNvSpPr>
                <a:spLocks noGrp="1"/>
              </p:cNvSpPr>
              <p:nvPr>
                <p:ph idx="1"/>
              </p:nvPr>
            </p:nvSpPr>
            <p:spPr/>
            <p:txBody>
              <a:bodyPr/>
              <a:lstStyle/>
              <a:p>
                <a:r>
                  <a:rPr kumimoji="1" lang="zh-CN" altLang="en-US" sz="2800" dirty="0"/>
                  <a:t>例：</a:t>
                </a:r>
                <a:r>
                  <a:rPr lang="zh-CN" altLang="en-US" sz="2800" dirty="0"/>
                  <a:t>从不超过</a:t>
                </a:r>
                <a:r>
                  <a:rPr lang="en-US" altLang="zh-CN" sz="2800" b="1" dirty="0"/>
                  <a:t>100</a:t>
                </a:r>
                <a:r>
                  <a:rPr lang="zh-CN" altLang="en-US" sz="2800" dirty="0"/>
                  <a:t>的正整数中随机选一个</a:t>
                </a:r>
                <a:r>
                  <a:rPr lang="en-US" altLang="zh-CN" sz="2800" dirty="0"/>
                  <a:t>,</a:t>
                </a:r>
                <a:r>
                  <a:rPr lang="zh-CN" altLang="en-US" sz="2800" dirty="0"/>
                  <a:t>它能被</a:t>
                </a:r>
                <a:r>
                  <a:rPr lang="en-US" altLang="zh-CN" sz="2800" b="1" dirty="0"/>
                  <a:t>2</a:t>
                </a:r>
                <a:r>
                  <a:rPr lang="zh-CN" altLang="en-US" sz="2800" dirty="0"/>
                  <a:t>或</a:t>
                </a:r>
                <a:r>
                  <a:rPr lang="en-US" altLang="zh-CN" sz="2800" b="1" dirty="0"/>
                  <a:t>5</a:t>
                </a:r>
                <a:r>
                  <a:rPr lang="zh-CN" altLang="en-US" sz="2800" dirty="0"/>
                  <a:t>整除的概率</a:t>
                </a:r>
                <a:r>
                  <a:rPr lang="en-US" altLang="zh-CN" sz="2800" dirty="0"/>
                  <a:t>? </a:t>
                </a:r>
              </a:p>
              <a:p>
                <a:pPr marL="1828800" lvl="4" indent="0">
                  <a:buNone/>
                </a:pPr>
                <a:endParaRPr lang="en-US" altLang="zh-CN" sz="1800" dirty="0"/>
              </a:p>
              <a:p>
                <a:r>
                  <a:rPr lang="zh-CN" altLang="en-US" sz="2800" dirty="0"/>
                  <a:t>解：设</a:t>
                </a:r>
                <a14:m>
                  <m:oMath xmlns:m="http://schemas.openxmlformats.org/officeDocument/2006/math">
                    <m:sSub>
                      <m:sSubPr>
                        <m:ctrlPr>
                          <a:rPr kumimoji="1" lang="en-US" altLang="zh-CN" sz="2800" i="1">
                            <a:solidFill>
                              <a:schemeClr val="accent6"/>
                            </a:solidFill>
                            <a:latin typeface="Cambria Math" panose="02040503050406030204" pitchFamily="18" charset="0"/>
                            <a:ea typeface="Savoye LET" charset="0"/>
                            <a:cs typeface="Savoye LET" charset="0"/>
                          </a:rPr>
                        </m:ctrlPr>
                      </m:sSubPr>
                      <m:e>
                        <m:r>
                          <a:rPr kumimoji="1" lang="en-US" altLang="zh-CN" sz="2800" i="1">
                            <a:solidFill>
                              <a:schemeClr val="accent6"/>
                            </a:solidFill>
                            <a:latin typeface="Cambria Math" charset="0"/>
                            <a:ea typeface="Savoye LET" charset="0"/>
                            <a:cs typeface="Savoye LET" charset="0"/>
                          </a:rPr>
                          <m:t>𝐸</m:t>
                        </m:r>
                      </m:e>
                      <m:sub>
                        <m:r>
                          <a:rPr kumimoji="1" lang="en-US" altLang="zh-CN" sz="2800" i="1">
                            <a:solidFill>
                              <a:schemeClr val="accent6"/>
                            </a:solidFill>
                            <a:latin typeface="Cambria Math" charset="0"/>
                            <a:ea typeface="Savoye LET" charset="0"/>
                            <a:cs typeface="Savoye LET" charset="0"/>
                          </a:rPr>
                          <m:t>1</m:t>
                        </m:r>
                      </m:sub>
                    </m:sSub>
                  </m:oMath>
                </a14:m>
                <a:r>
                  <a:rPr lang="zh-CN" altLang="en-US" sz="2800" dirty="0"/>
                  <a:t>是选出一个被</a:t>
                </a:r>
                <a:r>
                  <a:rPr lang="en-US" altLang="zh-CN" sz="2800" dirty="0"/>
                  <a:t>2</a:t>
                </a:r>
                <a:r>
                  <a:rPr lang="zh-CN" altLang="en-US" sz="2800" dirty="0"/>
                  <a:t>整除的事件，</a:t>
                </a:r>
                <a14:m>
                  <m:oMath xmlns:m="http://schemas.openxmlformats.org/officeDocument/2006/math">
                    <m:sSub>
                      <m:sSubPr>
                        <m:ctrlPr>
                          <a:rPr kumimoji="1" lang="en-US" altLang="zh-CN" sz="2800" i="1">
                            <a:solidFill>
                              <a:schemeClr val="accent6"/>
                            </a:solidFill>
                            <a:latin typeface="Cambria Math" panose="02040503050406030204" pitchFamily="18" charset="0"/>
                            <a:ea typeface="Savoye LET" charset="0"/>
                            <a:cs typeface="Savoye LET" charset="0"/>
                          </a:rPr>
                        </m:ctrlPr>
                      </m:sSubPr>
                      <m:e>
                        <m:r>
                          <a:rPr kumimoji="1" lang="en-US" altLang="zh-CN" sz="2800" i="1">
                            <a:solidFill>
                              <a:schemeClr val="accent6"/>
                            </a:solidFill>
                            <a:latin typeface="Cambria Math" charset="0"/>
                            <a:ea typeface="Savoye LET" charset="0"/>
                            <a:cs typeface="Savoye LET" charset="0"/>
                          </a:rPr>
                          <m:t>𝐸</m:t>
                        </m:r>
                      </m:e>
                      <m:sub>
                        <m:r>
                          <a:rPr kumimoji="1" lang="en-US" altLang="zh-CN" sz="2800" b="0" i="1" smtClean="0">
                            <a:solidFill>
                              <a:schemeClr val="accent6"/>
                            </a:solidFill>
                            <a:latin typeface="Cambria Math" charset="0"/>
                            <a:ea typeface="Savoye LET" charset="0"/>
                            <a:cs typeface="Savoye LET" charset="0"/>
                          </a:rPr>
                          <m:t>2</m:t>
                        </m:r>
                      </m:sub>
                    </m:sSub>
                  </m:oMath>
                </a14:m>
                <a:r>
                  <a:rPr lang="zh-CN" altLang="en-US" sz="2800" dirty="0"/>
                  <a:t>是选出一个被</a:t>
                </a:r>
                <a:r>
                  <a:rPr lang="en-US" altLang="zh-CN" sz="2800" dirty="0"/>
                  <a:t>5 </a:t>
                </a:r>
                <a:r>
                  <a:rPr lang="zh-CN" altLang="en-US" sz="2800" dirty="0"/>
                  <a:t>整除的事件。则</a:t>
                </a:r>
                <a14:m>
                  <m:oMath xmlns:m="http://schemas.openxmlformats.org/officeDocument/2006/math">
                    <m:sSub>
                      <m:sSubPr>
                        <m:ctrlPr>
                          <a:rPr lang="en-US" altLang="zh-CN" sz="2800" i="1">
                            <a:latin typeface="Cambria Math" panose="02040503050406030204" pitchFamily="18" charset="0"/>
                          </a:rPr>
                        </m:ctrlPr>
                      </m:sSubPr>
                      <m:e>
                        <m:r>
                          <a:rPr lang="en-US" altLang="zh-CN" sz="2800" i="1">
                            <a:latin typeface="Cambria Math" charset="0"/>
                          </a:rPr>
                          <m:t>𝐸</m:t>
                        </m:r>
                      </m:e>
                      <m:sub>
                        <m:r>
                          <a:rPr lang="en-US" altLang="zh-CN" sz="2800" i="1">
                            <a:latin typeface="Cambria Math" charset="0"/>
                          </a:rPr>
                          <m:t>1</m:t>
                        </m:r>
                      </m:sub>
                    </m:sSub>
                    <m:r>
                      <a:rPr lang="en-US" altLang="zh-CN" sz="2800" i="1">
                        <a:latin typeface="Cambria Math" charset="0"/>
                      </a:rPr>
                      <m:t>∩</m:t>
                    </m:r>
                    <m:sSub>
                      <m:sSubPr>
                        <m:ctrlPr>
                          <a:rPr lang="en-US" altLang="zh-CN" sz="2800" i="1">
                            <a:latin typeface="Cambria Math" panose="02040503050406030204" pitchFamily="18" charset="0"/>
                          </a:rPr>
                        </m:ctrlPr>
                      </m:sSubPr>
                      <m:e>
                        <m:r>
                          <a:rPr lang="en-US" altLang="zh-CN" sz="2800" i="1">
                            <a:latin typeface="Cambria Math" charset="0"/>
                          </a:rPr>
                          <m:t>𝐸</m:t>
                        </m:r>
                      </m:e>
                      <m:sub>
                        <m:r>
                          <a:rPr lang="en-US" altLang="zh-CN" sz="2800" i="1">
                            <a:latin typeface="Cambria Math" charset="0"/>
                          </a:rPr>
                          <m:t>2</m:t>
                        </m:r>
                      </m:sub>
                    </m:sSub>
                  </m:oMath>
                </a14:m>
                <a:r>
                  <a:rPr lang="zh-CN" altLang="en-US" sz="2800" dirty="0"/>
                  <a:t>是选出一个被</a:t>
                </a:r>
                <a:r>
                  <a:rPr lang="en-US" altLang="zh-CN" sz="2800" dirty="0"/>
                  <a:t>10</a:t>
                </a:r>
                <a:r>
                  <a:rPr lang="zh-CN" altLang="en-US" sz="2800" dirty="0"/>
                  <a:t>整除的事件。 </a:t>
                </a:r>
              </a:p>
              <a:p>
                <a:pPr marL="0" indent="0">
                  <a:buNone/>
                </a:pPr>
                <a14:m>
                  <m:oMathPara xmlns:m="http://schemas.openxmlformats.org/officeDocument/2006/math">
                    <m:oMathParaPr>
                      <m:jc m:val="centerGroup"/>
                    </m:oMathParaPr>
                    <m:oMath xmlns:m="http://schemas.openxmlformats.org/officeDocument/2006/math">
                      <m:r>
                        <m:rPr>
                          <m:sty m:val="p"/>
                        </m:rPr>
                        <a:rPr lang="en-US" altLang="zh-CN" i="1">
                          <a:latin typeface="Cambria Math" charset="0"/>
                        </a:rPr>
                        <m:t>Pr</m:t>
                      </m:r>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charset="0"/>
                                </a:rPr>
                                <m:t>𝐸</m:t>
                              </m:r>
                            </m:e>
                            <m:sub>
                              <m:r>
                                <a:rPr lang="en-US" altLang="zh-CN" i="1">
                                  <a:latin typeface="Cambria Math" charset="0"/>
                                </a:rPr>
                                <m:t>1</m:t>
                              </m:r>
                            </m:sub>
                          </m:sSub>
                          <m:r>
                            <a:rPr lang="en-US" altLang="zh-CN" i="1">
                              <a:latin typeface="Cambria Math" charset="0"/>
                            </a:rPr>
                            <m:t>∪</m:t>
                          </m:r>
                          <m:sSub>
                            <m:sSubPr>
                              <m:ctrlPr>
                                <a:rPr lang="en-US" altLang="zh-CN" i="1">
                                  <a:latin typeface="Cambria Math" panose="02040503050406030204" pitchFamily="18" charset="0"/>
                                </a:rPr>
                              </m:ctrlPr>
                            </m:sSubPr>
                            <m:e>
                              <m:r>
                                <a:rPr lang="en-US" altLang="zh-CN" i="1">
                                  <a:latin typeface="Cambria Math" charset="0"/>
                                </a:rPr>
                                <m:t>𝐸</m:t>
                              </m:r>
                            </m:e>
                            <m:sub>
                              <m:r>
                                <a:rPr lang="en-US" altLang="zh-CN" i="1">
                                  <a:latin typeface="Cambria Math" charset="0"/>
                                </a:rPr>
                                <m:t>2</m:t>
                              </m:r>
                            </m:sub>
                          </m:sSub>
                        </m:e>
                      </m:d>
                      <m:r>
                        <a:rPr lang="en-US" altLang="zh-CN" i="1">
                          <a:latin typeface="Cambria Math" charset="0"/>
                        </a:rPr>
                        <m:t>=</m:t>
                      </m:r>
                      <m:func>
                        <m:funcPr>
                          <m:ctrlPr>
                            <a:rPr lang="en-US" altLang="zh-CN" i="1">
                              <a:latin typeface="Cambria Math" panose="02040503050406030204" pitchFamily="18" charset="0"/>
                            </a:rPr>
                          </m:ctrlPr>
                        </m:funcPr>
                        <m:fName>
                          <m:r>
                            <m:rPr>
                              <m:sty m:val="p"/>
                            </m:rPr>
                            <a:rPr lang="en-US" altLang="zh-CN">
                              <a:latin typeface="Cambria Math" charset="0"/>
                            </a:rPr>
                            <m:t>Pr</m:t>
                          </m:r>
                        </m:fName>
                        <m:e>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charset="0"/>
                                    </a:rPr>
                                    <m:t>𝐸</m:t>
                                  </m:r>
                                </m:e>
                                <m:sub>
                                  <m:r>
                                    <a:rPr lang="en-US" altLang="zh-CN" i="1">
                                      <a:latin typeface="Cambria Math" charset="0"/>
                                    </a:rPr>
                                    <m:t>1</m:t>
                                  </m:r>
                                </m:sub>
                              </m:sSub>
                            </m:e>
                          </m:d>
                        </m:e>
                      </m:func>
                      <m:r>
                        <a:rPr lang="en-US" altLang="zh-CN" i="1">
                          <a:latin typeface="Cambria Math" charset="0"/>
                        </a:rPr>
                        <m:t>+</m:t>
                      </m:r>
                      <m:func>
                        <m:funcPr>
                          <m:ctrlPr>
                            <a:rPr lang="en-US" altLang="zh-CN" i="1">
                              <a:latin typeface="Cambria Math" panose="02040503050406030204" pitchFamily="18" charset="0"/>
                            </a:rPr>
                          </m:ctrlPr>
                        </m:funcPr>
                        <m:fName>
                          <m:r>
                            <m:rPr>
                              <m:sty m:val="p"/>
                            </m:rPr>
                            <a:rPr lang="en-US" altLang="zh-CN">
                              <a:latin typeface="Cambria Math" charset="0"/>
                            </a:rPr>
                            <m:t>Pr</m:t>
                          </m:r>
                        </m:fName>
                        <m:e>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charset="0"/>
                                    </a:rPr>
                                    <m:t>𝐸</m:t>
                                  </m:r>
                                </m:e>
                                <m:sub>
                                  <m:r>
                                    <a:rPr lang="en-US" altLang="zh-CN" i="1">
                                      <a:latin typeface="Cambria Math" charset="0"/>
                                    </a:rPr>
                                    <m:t>2</m:t>
                                  </m:r>
                                </m:sub>
                              </m:sSub>
                            </m:e>
                          </m:d>
                        </m:e>
                      </m:func>
                      <m:r>
                        <a:rPr lang="en-US" altLang="zh-CN" i="1">
                          <a:latin typeface="Cambria Math" charset="0"/>
                        </a:rPr>
                        <m:t>−</m:t>
                      </m:r>
                      <m:func>
                        <m:funcPr>
                          <m:ctrlPr>
                            <a:rPr lang="en-US" altLang="zh-CN" i="1">
                              <a:latin typeface="Cambria Math" panose="02040503050406030204" pitchFamily="18" charset="0"/>
                            </a:rPr>
                          </m:ctrlPr>
                        </m:funcPr>
                        <m:fName>
                          <m:r>
                            <m:rPr>
                              <m:sty m:val="p"/>
                            </m:rPr>
                            <a:rPr lang="en-US" altLang="zh-CN">
                              <a:latin typeface="Cambria Math" charset="0"/>
                            </a:rPr>
                            <m:t>Pr</m:t>
                          </m:r>
                        </m:fName>
                        <m:e>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charset="0"/>
                                    </a:rPr>
                                    <m:t>𝐸</m:t>
                                  </m:r>
                                </m:e>
                                <m:sub>
                                  <m:r>
                                    <a:rPr lang="en-US" altLang="zh-CN" i="1">
                                      <a:latin typeface="Cambria Math" charset="0"/>
                                    </a:rPr>
                                    <m:t>1</m:t>
                                  </m:r>
                                </m:sub>
                              </m:sSub>
                              <m:r>
                                <a:rPr lang="en-US" altLang="zh-CN" i="1">
                                  <a:latin typeface="Cambria Math" charset="0"/>
                                </a:rPr>
                                <m:t>∩</m:t>
                              </m:r>
                              <m:sSub>
                                <m:sSubPr>
                                  <m:ctrlPr>
                                    <a:rPr lang="en-US" altLang="zh-CN" i="1">
                                      <a:latin typeface="Cambria Math" panose="02040503050406030204" pitchFamily="18" charset="0"/>
                                    </a:rPr>
                                  </m:ctrlPr>
                                </m:sSubPr>
                                <m:e>
                                  <m:r>
                                    <a:rPr lang="en-US" altLang="zh-CN" i="1">
                                      <a:latin typeface="Cambria Math" charset="0"/>
                                    </a:rPr>
                                    <m:t>𝐸</m:t>
                                  </m:r>
                                </m:e>
                                <m:sub>
                                  <m:r>
                                    <a:rPr lang="en-US" altLang="zh-CN" i="1">
                                      <a:latin typeface="Cambria Math" charset="0"/>
                                    </a:rPr>
                                    <m:t>2</m:t>
                                  </m:r>
                                </m:sub>
                              </m:sSub>
                            </m:e>
                          </m:d>
                        </m:e>
                      </m:func>
                    </m:oMath>
                  </m:oMathPara>
                </a14:m>
                <a:endParaRPr lang="zh-CN" altLang="en-US" i="1" dirty="0">
                  <a:latin typeface="Cambria Math" charset="0"/>
                </a:endParaRPr>
              </a:p>
              <a:p>
                <a:pPr marL="0" indent="0">
                  <a:buNone/>
                </a:pPr>
                <a:r>
                  <a:rPr lang="zh-CN" altLang="en-US" b="0" dirty="0"/>
                  <a:t>		</a:t>
                </a:r>
                <a14:m>
                  <m:oMath xmlns:m="http://schemas.openxmlformats.org/officeDocument/2006/math">
                    <m:r>
                      <a:rPr lang="zh-CN" altLang="en-US" b="0" i="1" smtClean="0">
                        <a:latin typeface="Cambria Math" charset="0"/>
                      </a:rPr>
                      <m:t>     </m:t>
                    </m:r>
                    <m:r>
                      <a:rPr lang="en-US" altLang="zh-CN" b="0" i="1" smtClean="0">
                        <a:latin typeface="Cambria Math" charset="0"/>
                      </a:rPr>
                      <m:t>=</m:t>
                    </m:r>
                    <m:f>
                      <m:fPr>
                        <m:ctrlPr>
                          <a:rPr lang="en-US" altLang="zh-CN" b="0" i="1" smtClean="0">
                            <a:latin typeface="Cambria Math" panose="02040503050406030204" pitchFamily="18" charset="0"/>
                          </a:rPr>
                        </m:ctrlPr>
                      </m:fPr>
                      <m:num>
                        <m:r>
                          <a:rPr lang="en-US" altLang="zh-CN" b="0" i="0" smtClean="0">
                            <a:latin typeface="Cambria Math" charset="0"/>
                          </a:rPr>
                          <m:t>50</m:t>
                        </m:r>
                      </m:num>
                      <m:den>
                        <m:r>
                          <a:rPr lang="en-US" altLang="zh-CN" b="0" i="0" smtClean="0">
                            <a:latin typeface="Cambria Math" charset="0"/>
                          </a:rPr>
                          <m:t>100</m:t>
                        </m:r>
                      </m:den>
                    </m:f>
                    <m:r>
                      <a:rPr lang="en-US" altLang="zh-CN" b="0" i="0" smtClean="0">
                        <a:latin typeface="Cambria Math" charset="0"/>
                      </a:rPr>
                      <m:t>+</m:t>
                    </m:r>
                    <m:f>
                      <m:fPr>
                        <m:ctrlPr>
                          <a:rPr lang="en-US" altLang="zh-CN" b="0" i="1" smtClean="0">
                            <a:latin typeface="Cambria Math" panose="02040503050406030204" pitchFamily="18" charset="0"/>
                          </a:rPr>
                        </m:ctrlPr>
                      </m:fPr>
                      <m:num>
                        <m:r>
                          <a:rPr lang="en-US" altLang="zh-CN" b="0" i="0" smtClean="0">
                            <a:latin typeface="Cambria Math" charset="0"/>
                          </a:rPr>
                          <m:t>20</m:t>
                        </m:r>
                      </m:num>
                      <m:den>
                        <m:r>
                          <a:rPr lang="en-US" altLang="zh-CN" b="0" i="0" smtClean="0">
                            <a:latin typeface="Cambria Math" charset="0"/>
                          </a:rPr>
                          <m:t>100</m:t>
                        </m:r>
                      </m:den>
                    </m:f>
                    <m:r>
                      <a:rPr lang="en-US" altLang="zh-CN" b="0" i="0" smtClean="0">
                        <a:latin typeface="Cambria Math" charset="0"/>
                      </a:rPr>
                      <m:t>−</m:t>
                    </m:r>
                    <m:f>
                      <m:fPr>
                        <m:ctrlPr>
                          <a:rPr lang="en-US" altLang="zh-CN" b="0" i="1" smtClean="0">
                            <a:latin typeface="Cambria Math" panose="02040503050406030204" pitchFamily="18" charset="0"/>
                          </a:rPr>
                        </m:ctrlPr>
                      </m:fPr>
                      <m:num>
                        <m:r>
                          <a:rPr lang="en-US" altLang="zh-CN" b="0" i="0" smtClean="0">
                            <a:latin typeface="Cambria Math" charset="0"/>
                          </a:rPr>
                          <m:t>10</m:t>
                        </m:r>
                      </m:num>
                      <m:den>
                        <m:r>
                          <a:rPr lang="en-US" altLang="zh-CN" b="0" i="0" smtClean="0">
                            <a:latin typeface="Cambria Math" charset="0"/>
                          </a:rPr>
                          <m:t>100</m:t>
                        </m:r>
                      </m:den>
                    </m:f>
                    <m:r>
                      <a:rPr lang="en-US" altLang="zh-CN" b="0" i="0" smtClean="0">
                        <a:latin typeface="Cambria Math" charset="0"/>
                      </a:rPr>
                      <m:t>=</m:t>
                    </m:r>
                    <m:f>
                      <m:fPr>
                        <m:ctrlPr>
                          <a:rPr lang="en-US" altLang="zh-CN" b="0" i="1" smtClean="0">
                            <a:latin typeface="Cambria Math" panose="02040503050406030204" pitchFamily="18" charset="0"/>
                          </a:rPr>
                        </m:ctrlPr>
                      </m:fPr>
                      <m:num>
                        <m:r>
                          <a:rPr lang="en-US" altLang="zh-CN" b="0" i="0" smtClean="0">
                            <a:latin typeface="Cambria Math" charset="0"/>
                          </a:rPr>
                          <m:t>3</m:t>
                        </m:r>
                      </m:num>
                      <m:den>
                        <m:r>
                          <a:rPr lang="en-US" altLang="zh-CN" b="0" i="0" smtClean="0">
                            <a:latin typeface="Cambria Math" charset="0"/>
                          </a:rPr>
                          <m:t>5</m:t>
                        </m:r>
                      </m:den>
                    </m:f>
                  </m:oMath>
                </a14:m>
                <a:r>
                  <a:rPr lang="zh-CN" altLang="en-US" dirty="0"/>
                  <a:t> </a:t>
                </a:r>
              </a:p>
              <a:p>
                <a:pPr marL="0" indent="0">
                  <a:buNone/>
                </a:pPr>
                <a:endParaRPr lang="zh-CN" altLang="en-US" dirty="0"/>
              </a:p>
              <a:p>
                <a:endParaRPr lang="zh-CN" altLang="en-US" dirty="0"/>
              </a:p>
              <a:p>
                <a:endParaRPr kumimoji="1" lang="zh-CN" altLang="en-US" dirty="0"/>
              </a:p>
            </p:txBody>
          </p:sp>
        </mc:Choice>
        <mc:Fallback xmlns="">
          <p:sp>
            <p:nvSpPr>
              <p:cNvPr id="2" name="内容占位符 1"/>
              <p:cNvSpPr>
                <a:spLocks noGrp="1" noRot="1" noChangeAspect="1" noMove="1" noResize="1" noEditPoints="1" noAdjustHandles="1" noChangeArrowheads="1" noChangeShapeType="1" noTextEdit="1"/>
              </p:cNvSpPr>
              <p:nvPr>
                <p:ph idx="1"/>
              </p:nvPr>
            </p:nvSpPr>
            <p:spPr>
              <a:blipFill rotWithShape="0">
                <a:blip r:embed="rId2"/>
                <a:stretch>
                  <a:fillRect t="-1887" r="-593"/>
                </a:stretch>
              </a:blipFill>
            </p:spPr>
            <p:txBody>
              <a:bodyPr/>
              <a:lstStyle/>
              <a:p>
                <a:r>
                  <a:rPr lang="zh-CN" altLang="en-US">
                    <a:noFill/>
                  </a:rPr>
                  <a:t> </a:t>
                </a:r>
              </a:p>
            </p:txBody>
          </p:sp>
        </mc:Fallback>
      </mc:AlternateContent>
      <p:sp>
        <p:nvSpPr>
          <p:cNvPr id="3" name="标题 2"/>
          <p:cNvSpPr>
            <a:spLocks noGrp="1"/>
          </p:cNvSpPr>
          <p:nvPr>
            <p:ph type="title"/>
          </p:nvPr>
        </p:nvSpPr>
        <p:spPr/>
        <p:txBody>
          <a:bodyPr/>
          <a:lstStyle/>
          <a:p>
            <a:r>
              <a:rPr kumimoji="1" lang="zh-CN" altLang="en-US" dirty="0"/>
              <a:t>基于集合论的概率计算</a:t>
            </a:r>
          </a:p>
        </p:txBody>
      </p:sp>
    </p:spTree>
    <p:extLst>
      <p:ext uri="{BB962C8B-B14F-4D97-AF65-F5344CB8AC3E}">
        <p14:creationId xmlns:p14="http://schemas.microsoft.com/office/powerpoint/2010/main" val="15089765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p:cNvSpPr>
                <a:spLocks noGrp="1"/>
              </p:cNvSpPr>
              <p:nvPr>
                <p:ph idx="1"/>
              </p:nvPr>
            </p:nvSpPr>
            <p:spPr/>
            <p:txBody>
              <a:bodyPr/>
              <a:lstStyle/>
              <a:p>
                <a:r>
                  <a:rPr lang="zh-CN" altLang="en-US" dirty="0"/>
                  <a:t>定义</a:t>
                </a:r>
                <a:r>
                  <a:rPr lang="zh-CN" altLang="en-US" b="1" dirty="0"/>
                  <a:t>：</a:t>
                </a:r>
                <a:r>
                  <a:rPr lang="zh-CN" altLang="en-US" dirty="0"/>
                  <a:t>假设</a:t>
                </a:r>
                <a14:m>
                  <m:oMath xmlns:m="http://schemas.openxmlformats.org/officeDocument/2006/math">
                    <m:r>
                      <a:rPr kumimoji="1" lang="zh-CN" altLang="en-US" smtClean="0">
                        <a:solidFill>
                          <a:schemeClr val="accent6"/>
                        </a:solidFill>
                        <a:latin typeface="Cambria Math" charset="0"/>
                        <a:ea typeface="Savoye LET" charset="0"/>
                        <a:cs typeface="Savoye LET" charset="0"/>
                      </a:rPr>
                      <m:t>𝒮</m:t>
                    </m:r>
                  </m:oMath>
                </a14:m>
                <a:r>
                  <a:rPr lang="zh-CN" altLang="en-US" dirty="0"/>
                  <a:t>是一个含 </a:t>
                </a:r>
                <a:r>
                  <a:rPr lang="en-US" altLang="zh-CN" i="1" dirty="0"/>
                  <a:t>n</a:t>
                </a:r>
                <a:r>
                  <a:rPr lang="zh-CN" altLang="en-US" i="1" dirty="0"/>
                  <a:t> </a:t>
                </a:r>
                <a:r>
                  <a:rPr lang="zh-CN" altLang="en-US" dirty="0"/>
                  <a:t>个元素的样本空间</a:t>
                </a:r>
                <a:r>
                  <a:rPr lang="en-US" altLang="zh-CN" b="1" dirty="0"/>
                  <a:t>. </a:t>
                </a:r>
                <a:r>
                  <a:rPr lang="zh-CN" altLang="en-US" dirty="0">
                    <a:solidFill>
                      <a:srgbClr val="C00000"/>
                    </a:solidFill>
                  </a:rPr>
                  <a:t>均匀分布 </a:t>
                </a:r>
                <a:r>
                  <a:rPr lang="en-US" altLang="zh-CN" b="1" dirty="0"/>
                  <a:t>(</a:t>
                </a:r>
                <a:r>
                  <a:rPr lang="en-US" altLang="zh-CN" b="1" i="1" dirty="0"/>
                  <a:t>uniform distribution</a:t>
                </a:r>
                <a:r>
                  <a:rPr lang="en-US" altLang="zh-CN" b="1" dirty="0"/>
                  <a:t>)</a:t>
                </a:r>
                <a:r>
                  <a:rPr lang="zh-CN" altLang="en-US" b="1" dirty="0"/>
                  <a:t> </a:t>
                </a:r>
                <a:r>
                  <a:rPr lang="zh-CN" altLang="en-US" dirty="0"/>
                  <a:t>赋给 </a:t>
                </a:r>
                <a14:m>
                  <m:oMath xmlns:m="http://schemas.openxmlformats.org/officeDocument/2006/math">
                    <m:r>
                      <a:rPr kumimoji="1" lang="zh-CN" altLang="en-US">
                        <a:solidFill>
                          <a:schemeClr val="accent6"/>
                        </a:solidFill>
                        <a:latin typeface="Cambria Math" charset="0"/>
                        <a:ea typeface="Savoye LET" charset="0"/>
                        <a:cs typeface="Savoye LET" charset="0"/>
                      </a:rPr>
                      <m:t>𝒮</m:t>
                    </m:r>
                  </m:oMath>
                </a14:m>
                <a:r>
                  <a:rPr lang="zh-CN" altLang="en-US" dirty="0"/>
                  <a:t> 中每个结果</a:t>
                </a:r>
                <a:r>
                  <a:rPr lang="en-US" altLang="zh-CN" dirty="0"/>
                  <a:t>1</a:t>
                </a:r>
                <a:r>
                  <a:rPr lang="en-US" altLang="zh-CN" i="1" dirty="0"/>
                  <a:t>/n</a:t>
                </a:r>
                <a:r>
                  <a:rPr lang="en-US" altLang="zh-CN" b="1" i="1" dirty="0"/>
                  <a:t> </a:t>
                </a:r>
                <a:r>
                  <a:rPr lang="zh-CN" altLang="en-US" dirty="0"/>
                  <a:t>的概率</a:t>
                </a:r>
                <a:r>
                  <a:rPr lang="en-US" altLang="zh-CN" b="1" dirty="0"/>
                  <a:t>. </a:t>
                </a:r>
                <a:endParaRPr lang="zh-CN" altLang="en-US" b="1" dirty="0"/>
              </a:p>
              <a:p>
                <a:pPr lvl="1"/>
                <a:r>
                  <a:rPr lang="zh-CN" altLang="en-US" dirty="0"/>
                  <a:t>举例：对于均匀的硬币 </a:t>
                </a:r>
                <a14:m>
                  <m:oMath xmlns:m="http://schemas.openxmlformats.org/officeDocument/2006/math">
                    <m:r>
                      <m:rPr>
                        <m:sty m:val="p"/>
                      </m:rPr>
                      <a:rPr lang="en-US" altLang="zh-CN" i="1" smtClean="0">
                        <a:latin typeface="Cambria Math" charset="0"/>
                      </a:rPr>
                      <m:t>Pr</m:t>
                    </m:r>
                    <m:d>
                      <m:dPr>
                        <m:begChr m:val="["/>
                        <m:endChr m:val="]"/>
                        <m:ctrlPr>
                          <a:rPr lang="en-US" altLang="zh-CN" b="0" i="1" smtClean="0">
                            <a:latin typeface="Cambria Math" panose="02040503050406030204" pitchFamily="18" charset="0"/>
                          </a:rPr>
                        </m:ctrlPr>
                      </m:dPr>
                      <m:e>
                        <m:r>
                          <a:rPr lang="en-US" altLang="zh-CN" b="0" i="1" smtClean="0">
                            <a:latin typeface="Cambria Math" charset="0"/>
                          </a:rPr>
                          <m:t>𝐻</m:t>
                        </m:r>
                      </m:e>
                    </m:d>
                    <m:r>
                      <a:rPr lang="en-US" altLang="zh-CN" b="0" i="1" smtClean="0">
                        <a:latin typeface="Cambria Math" charset="0"/>
                      </a:rPr>
                      <m:t>=</m:t>
                    </m:r>
                    <m:func>
                      <m:funcPr>
                        <m:ctrlPr>
                          <a:rPr lang="en-US" altLang="zh-CN" b="0" i="1" smtClean="0">
                            <a:latin typeface="Cambria Math" panose="02040503050406030204" pitchFamily="18" charset="0"/>
                          </a:rPr>
                        </m:ctrlPr>
                      </m:funcPr>
                      <m:fName>
                        <m:r>
                          <m:rPr>
                            <m:sty m:val="p"/>
                          </m:rPr>
                          <a:rPr lang="en-US" altLang="zh-CN" b="0" i="0" smtClean="0">
                            <a:latin typeface="Cambria Math" charset="0"/>
                          </a:rPr>
                          <m:t>Pr</m:t>
                        </m:r>
                      </m:fName>
                      <m:e>
                        <m:d>
                          <m:dPr>
                            <m:begChr m:val="["/>
                            <m:endChr m:val="]"/>
                            <m:ctrlPr>
                              <a:rPr lang="en-US" altLang="zh-CN" b="0" i="1" smtClean="0">
                                <a:latin typeface="Cambria Math" panose="02040503050406030204" pitchFamily="18" charset="0"/>
                              </a:rPr>
                            </m:ctrlPr>
                          </m:dPr>
                          <m:e>
                            <m:r>
                              <a:rPr lang="en-US" altLang="zh-CN" b="0" i="1" smtClean="0">
                                <a:latin typeface="Cambria Math" charset="0"/>
                              </a:rPr>
                              <m:t>𝑇</m:t>
                            </m:r>
                          </m:e>
                        </m:d>
                      </m:e>
                    </m:func>
                    <m:r>
                      <a:rPr lang="en-US" altLang="zh-CN" b="0" i="1" smtClean="0">
                        <a:latin typeface="Cambria Math" charset="0"/>
                      </a:rPr>
                      <m:t>=</m:t>
                    </m:r>
                    <m:f>
                      <m:fPr>
                        <m:ctrlPr>
                          <a:rPr lang="en-US" altLang="zh-CN" b="0" i="1" smtClean="0">
                            <a:latin typeface="Cambria Math" panose="02040503050406030204" pitchFamily="18" charset="0"/>
                          </a:rPr>
                        </m:ctrlPr>
                      </m:fPr>
                      <m:num>
                        <m:r>
                          <a:rPr lang="en-US" altLang="zh-CN" b="0" i="1" smtClean="0">
                            <a:latin typeface="Cambria Math" charset="0"/>
                          </a:rPr>
                          <m:t>1</m:t>
                        </m:r>
                      </m:num>
                      <m:den>
                        <m:r>
                          <a:rPr lang="en-US" altLang="zh-CN" b="0" i="1" smtClean="0">
                            <a:latin typeface="Cambria Math" charset="0"/>
                          </a:rPr>
                          <m:t>2</m:t>
                        </m:r>
                      </m:den>
                    </m:f>
                  </m:oMath>
                </a14:m>
                <a:endParaRPr lang="zh-CN" altLang="en-US" dirty="0"/>
              </a:p>
              <a:p>
                <a:pPr lvl="1"/>
                <a:r>
                  <a:rPr lang="zh-CN" altLang="en-US" dirty="0"/>
                  <a:t>举例：公平的骰子 </a:t>
                </a:r>
                <a14:m>
                  <m:oMath xmlns:m="http://schemas.openxmlformats.org/officeDocument/2006/math">
                    <m:r>
                      <m:rPr>
                        <m:sty m:val="p"/>
                      </m:rPr>
                      <a:rPr lang="en-US" altLang="zh-CN" i="1">
                        <a:latin typeface="Cambria Math" charset="0"/>
                      </a:rPr>
                      <m:t>Pr</m:t>
                    </m:r>
                    <m:d>
                      <m:dPr>
                        <m:begChr m:val="["/>
                        <m:endChr m:val="]"/>
                        <m:ctrlPr>
                          <a:rPr lang="en-US" altLang="zh-CN" i="1">
                            <a:latin typeface="Cambria Math" panose="02040503050406030204" pitchFamily="18" charset="0"/>
                          </a:rPr>
                        </m:ctrlPr>
                      </m:dPr>
                      <m:e>
                        <m:r>
                          <a:rPr lang="en-US" altLang="zh-CN" i="1" smtClean="0">
                            <a:latin typeface="Cambria Math" charset="0"/>
                          </a:rPr>
                          <m:t>𝑋</m:t>
                        </m:r>
                      </m:e>
                    </m:d>
                    <m:r>
                      <a:rPr lang="en-US" altLang="zh-CN" i="1">
                        <a:latin typeface="Cambria Math" charset="0"/>
                      </a:rPr>
                      <m:t>=</m:t>
                    </m:r>
                    <m:f>
                      <m:fPr>
                        <m:ctrlPr>
                          <a:rPr lang="en-US" altLang="zh-CN" i="1">
                            <a:latin typeface="Cambria Math" panose="02040503050406030204" pitchFamily="18" charset="0"/>
                          </a:rPr>
                        </m:ctrlPr>
                      </m:fPr>
                      <m:num>
                        <m:r>
                          <a:rPr lang="en-US" altLang="zh-CN" i="1">
                            <a:latin typeface="Cambria Math" charset="0"/>
                          </a:rPr>
                          <m:t>1</m:t>
                        </m:r>
                      </m:num>
                      <m:den>
                        <m:r>
                          <a:rPr lang="en-US" altLang="zh-CN" b="0" i="1" smtClean="0">
                            <a:latin typeface="Cambria Math" charset="0"/>
                          </a:rPr>
                          <m:t>6</m:t>
                        </m:r>
                      </m:den>
                    </m:f>
                    <m:r>
                      <a:rPr lang="zh-CN" altLang="en-US" i="1" smtClean="0">
                        <a:latin typeface="Cambria Math" charset="0"/>
                      </a:rPr>
                      <m:t>，</m:t>
                    </m:r>
                    <m:r>
                      <a:rPr lang="zh-CN" altLang="en-US" b="0" i="1" smtClean="0">
                        <a:latin typeface="Cambria Math" charset="0"/>
                      </a:rPr>
                      <m:t> </m:t>
                    </m:r>
                    <m:r>
                      <a:rPr lang="en-US" altLang="zh-CN" b="0" i="1" smtClean="0">
                        <a:latin typeface="Cambria Math" charset="0"/>
                      </a:rPr>
                      <m:t>𝑋</m:t>
                    </m:r>
                    <m:r>
                      <a:rPr lang="en-US" altLang="zh-CN" b="0" i="1" smtClean="0">
                        <a:latin typeface="Cambria Math" charset="0"/>
                      </a:rPr>
                      <m:t>=1⋯6</m:t>
                    </m:r>
                  </m:oMath>
                </a14:m>
                <a:endParaRPr lang="zh-CN" altLang="en-US" dirty="0"/>
              </a:p>
              <a:p>
                <a:r>
                  <a:rPr kumimoji="1" lang="zh-CN" altLang="en-US" dirty="0"/>
                  <a:t>均匀分布下事件的概率可通过对其中的元素计数求得</a:t>
                </a:r>
              </a:p>
            </p:txBody>
          </p:sp>
        </mc:Choice>
        <mc:Fallback xmlns="">
          <p:sp>
            <p:nvSpPr>
              <p:cNvPr id="2" name="内容占位符 1"/>
              <p:cNvSpPr>
                <a:spLocks noGrp="1" noRot="1" noChangeAspect="1" noMove="1" noResize="1" noEditPoints="1" noAdjustHandles="1" noChangeArrowheads="1" noChangeShapeType="1" noTextEdit="1"/>
              </p:cNvSpPr>
              <p:nvPr>
                <p:ph idx="1"/>
              </p:nvPr>
            </p:nvSpPr>
            <p:spPr>
              <a:blipFill rotWithShape="0">
                <a:blip r:embed="rId2"/>
                <a:stretch>
                  <a:fillRect t="-2291" r="-2593"/>
                </a:stretch>
              </a:blipFill>
            </p:spPr>
            <p:txBody>
              <a:bodyPr/>
              <a:lstStyle/>
              <a:p>
                <a:r>
                  <a:rPr lang="zh-CN" altLang="en-US">
                    <a:noFill/>
                  </a:rPr>
                  <a:t> </a:t>
                </a:r>
              </a:p>
            </p:txBody>
          </p:sp>
        </mc:Fallback>
      </mc:AlternateContent>
      <p:sp>
        <p:nvSpPr>
          <p:cNvPr id="3" name="标题 2"/>
          <p:cNvSpPr>
            <a:spLocks noGrp="1"/>
          </p:cNvSpPr>
          <p:nvPr>
            <p:ph type="title"/>
          </p:nvPr>
        </p:nvSpPr>
        <p:spPr/>
        <p:txBody>
          <a:bodyPr/>
          <a:lstStyle/>
          <a:p>
            <a:r>
              <a:rPr kumimoji="1" lang="zh-CN" altLang="en-US" dirty="0"/>
              <a:t>均匀分布</a:t>
            </a:r>
          </a:p>
        </p:txBody>
      </p:sp>
    </p:spTree>
    <p:extLst>
      <p:ext uri="{BB962C8B-B14F-4D97-AF65-F5344CB8AC3E}">
        <p14:creationId xmlns:p14="http://schemas.microsoft.com/office/powerpoint/2010/main" val="20000330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p:cNvSpPr>
                <a:spLocks noGrp="1"/>
              </p:cNvSpPr>
              <p:nvPr>
                <p:ph idx="1"/>
              </p:nvPr>
            </p:nvSpPr>
            <p:spPr/>
            <p:txBody>
              <a:bodyPr/>
              <a:lstStyle/>
              <a:p>
                <a:r>
                  <a:rPr kumimoji="1" lang="zh-CN" altLang="en-US" dirty="0"/>
                  <a:t>定义：</a:t>
                </a:r>
                <a:r>
                  <a:rPr lang="zh-CN" altLang="en-US" dirty="0"/>
                  <a:t>设</a:t>
                </a:r>
                <a14:m>
                  <m:oMath xmlns:m="http://schemas.openxmlformats.org/officeDocument/2006/math">
                    <m:r>
                      <a:rPr lang="en-US" altLang="zh-CN" b="0" i="1" smtClean="0">
                        <a:latin typeface="Cambria Math" charset="0"/>
                      </a:rPr>
                      <m:t>𝐸</m:t>
                    </m:r>
                  </m:oMath>
                </a14:m>
                <a:r>
                  <a:rPr lang="zh-CN" altLang="en-US" dirty="0"/>
                  <a:t>和</a:t>
                </a:r>
                <a14:m>
                  <m:oMath xmlns:m="http://schemas.openxmlformats.org/officeDocument/2006/math">
                    <m:r>
                      <a:rPr lang="en-US" altLang="zh-CN" b="0" i="1" smtClean="0">
                        <a:latin typeface="Cambria Math" charset="0"/>
                      </a:rPr>
                      <m:t>𝐹</m:t>
                    </m:r>
                  </m:oMath>
                </a14:m>
                <a:r>
                  <a:rPr lang="zh-CN" altLang="en-US" dirty="0"/>
                  <a:t>是事件</a:t>
                </a:r>
                <a:r>
                  <a:rPr lang="en-US" altLang="zh-CN" dirty="0"/>
                  <a:t>,</a:t>
                </a:r>
                <a:r>
                  <a:rPr lang="zh-CN" altLang="en-US" dirty="0"/>
                  <a:t>且</a:t>
                </a:r>
                <a14:m>
                  <m:oMath xmlns:m="http://schemas.openxmlformats.org/officeDocument/2006/math">
                    <m:r>
                      <m:rPr>
                        <m:sty m:val="p"/>
                      </m:rPr>
                      <a:rPr lang="en-US" altLang="zh-CN" b="0" i="0" smtClean="0">
                        <a:latin typeface="Cambria Math" charset="0"/>
                      </a:rPr>
                      <m:t>Pr</m:t>
                    </m:r>
                    <m:d>
                      <m:dPr>
                        <m:begChr m:val="["/>
                        <m:endChr m:val="]"/>
                        <m:ctrlPr>
                          <a:rPr lang="en-US" altLang="zh-CN" b="0" i="1" smtClean="0">
                            <a:latin typeface="Cambria Math" panose="02040503050406030204" pitchFamily="18" charset="0"/>
                          </a:rPr>
                        </m:ctrlPr>
                      </m:dPr>
                      <m:e>
                        <m:r>
                          <a:rPr lang="en-US" altLang="zh-CN" b="0" i="1" smtClean="0">
                            <a:latin typeface="Cambria Math" charset="0"/>
                          </a:rPr>
                          <m:t>𝐹</m:t>
                        </m:r>
                      </m:e>
                    </m:d>
                    <m:r>
                      <a:rPr lang="en-US" altLang="zh-CN" b="0" i="1" smtClean="0">
                        <a:latin typeface="Cambria Math" charset="0"/>
                      </a:rPr>
                      <m:t>&gt;0</m:t>
                    </m:r>
                  </m:oMath>
                </a14:m>
                <a:r>
                  <a:rPr lang="en-US" altLang="zh-CN" dirty="0"/>
                  <a:t>. </a:t>
                </a:r>
                <a14:m>
                  <m:oMath xmlns:m="http://schemas.openxmlformats.org/officeDocument/2006/math">
                    <m:r>
                      <a:rPr lang="en-US" altLang="zh-CN" i="1">
                        <a:latin typeface="Cambria Math" charset="0"/>
                      </a:rPr>
                      <m:t>𝐸</m:t>
                    </m:r>
                  </m:oMath>
                </a14:m>
                <a:r>
                  <a:rPr lang="zh-CN" altLang="en-US" dirty="0"/>
                  <a:t>在给定 </a:t>
                </a:r>
                <a14:m>
                  <m:oMath xmlns:m="http://schemas.openxmlformats.org/officeDocument/2006/math">
                    <m:r>
                      <a:rPr lang="en-US" altLang="zh-CN" b="0" i="1" smtClean="0">
                        <a:latin typeface="Cambria Math" charset="0"/>
                      </a:rPr>
                      <m:t>𝐹</m:t>
                    </m:r>
                  </m:oMath>
                </a14:m>
                <a:r>
                  <a:rPr lang="zh-CN" altLang="en-US" dirty="0"/>
                  <a:t>条件下的概率</a:t>
                </a:r>
                <a:r>
                  <a:rPr lang="en-US" altLang="zh-CN" dirty="0"/>
                  <a:t>, </a:t>
                </a:r>
                <a:r>
                  <a:rPr lang="zh-CN" altLang="en-US" dirty="0"/>
                  <a:t>记作</a:t>
                </a:r>
                <a14:m>
                  <m:oMath xmlns:m="http://schemas.openxmlformats.org/officeDocument/2006/math">
                    <m:r>
                      <m:rPr>
                        <m:sty m:val="p"/>
                      </m:rPr>
                      <a:rPr lang="en-US" altLang="zh-CN">
                        <a:latin typeface="Cambria Math" charset="0"/>
                      </a:rPr>
                      <m:t>Pr</m:t>
                    </m:r>
                    <m:d>
                      <m:dPr>
                        <m:begChr m:val="["/>
                        <m:endChr m:val="]"/>
                        <m:ctrlPr>
                          <a:rPr lang="en-US" altLang="zh-CN" i="1">
                            <a:latin typeface="Cambria Math" panose="02040503050406030204" pitchFamily="18" charset="0"/>
                          </a:rPr>
                        </m:ctrlPr>
                      </m:dPr>
                      <m:e>
                        <m:r>
                          <a:rPr lang="en-US" altLang="zh-CN" b="0" i="1" smtClean="0">
                            <a:latin typeface="Cambria Math" charset="0"/>
                          </a:rPr>
                          <m:t>𝐸</m:t>
                        </m:r>
                        <m:r>
                          <a:rPr lang="en-US" altLang="zh-CN" b="0" i="1" smtClean="0">
                            <a:latin typeface="Cambria Math" charset="0"/>
                          </a:rPr>
                          <m:t>∣</m:t>
                        </m:r>
                        <m:r>
                          <a:rPr lang="en-US" altLang="zh-CN" i="1">
                            <a:latin typeface="Cambria Math" charset="0"/>
                          </a:rPr>
                          <m:t>𝐹</m:t>
                        </m:r>
                      </m:e>
                    </m:d>
                  </m:oMath>
                </a14:m>
                <a:r>
                  <a:rPr lang="en-US" altLang="zh-CN" dirty="0"/>
                  <a:t>, </a:t>
                </a:r>
                <a:r>
                  <a:rPr lang="zh-CN" altLang="en-US" dirty="0"/>
                  <a:t>定义为</a:t>
                </a:r>
              </a:p>
              <a:p>
                <a:pPr marL="914400" lvl="2" indent="0">
                  <a:buNone/>
                </a:pPr>
                <a:endParaRPr lang="zh-CN" altLang="en-US" dirty="0"/>
              </a:p>
              <a:p>
                <a:pPr marL="0" indent="0">
                  <a:buNone/>
                </a:pPr>
                <a14:m>
                  <m:oMathPara xmlns:m="http://schemas.openxmlformats.org/officeDocument/2006/math">
                    <m:oMathParaPr>
                      <m:jc m:val="centerGroup"/>
                    </m:oMathParaPr>
                    <m:oMath xmlns:m="http://schemas.openxmlformats.org/officeDocument/2006/math">
                      <m:r>
                        <m:rPr>
                          <m:sty m:val="p"/>
                        </m:rPr>
                        <a:rPr lang="en-US" altLang="zh-CN">
                          <a:latin typeface="Cambria Math" charset="0"/>
                        </a:rPr>
                        <m:t>Pr</m:t>
                      </m:r>
                      <m:d>
                        <m:dPr>
                          <m:begChr m:val="["/>
                          <m:endChr m:val="]"/>
                          <m:ctrlPr>
                            <a:rPr lang="en-US" altLang="zh-CN" i="1">
                              <a:latin typeface="Cambria Math" panose="02040503050406030204" pitchFamily="18" charset="0"/>
                            </a:rPr>
                          </m:ctrlPr>
                        </m:dPr>
                        <m:e>
                          <m:r>
                            <a:rPr lang="en-US" altLang="zh-CN" i="1">
                              <a:latin typeface="Cambria Math" charset="0"/>
                            </a:rPr>
                            <m:t>𝐸</m:t>
                          </m:r>
                          <m:r>
                            <a:rPr lang="en-US" altLang="zh-CN" b="0" i="1" smtClean="0">
                              <a:latin typeface="Cambria Math" charset="0"/>
                            </a:rPr>
                            <m:t>∣</m:t>
                          </m:r>
                          <m:r>
                            <a:rPr lang="en-US" altLang="zh-CN" i="1">
                              <a:latin typeface="Cambria Math" charset="0"/>
                            </a:rPr>
                            <m:t>𝐹</m:t>
                          </m:r>
                        </m:e>
                      </m:d>
                      <m:r>
                        <a:rPr lang="en-US" altLang="zh-CN" i="1">
                          <a:latin typeface="Cambria Math" charset="0"/>
                          <a:ea typeface="Cambria Math" charset="0"/>
                          <a:cs typeface="Cambria Math" charset="0"/>
                        </a:rPr>
                        <m:t>∷</m:t>
                      </m:r>
                      <m:r>
                        <a:rPr lang="en-US" altLang="zh-CN" b="0" i="1" smtClean="0">
                          <a:latin typeface="Cambria Math" charset="0"/>
                          <a:ea typeface="Cambria Math" charset="0"/>
                          <a:cs typeface="Cambria Math" charset="0"/>
                        </a:rPr>
                        <m:t>=</m:t>
                      </m:r>
                      <m:f>
                        <m:fPr>
                          <m:ctrlPr>
                            <a:rPr lang="en-US" altLang="zh-CN" b="0" i="1" smtClean="0">
                              <a:latin typeface="Cambria Math" panose="02040503050406030204" pitchFamily="18" charset="0"/>
                              <a:ea typeface="Cambria Math" charset="0"/>
                              <a:cs typeface="Cambria Math" charset="0"/>
                            </a:rPr>
                          </m:ctrlPr>
                        </m:fPr>
                        <m:num>
                          <m:r>
                            <m:rPr>
                              <m:sty m:val="p"/>
                            </m:rPr>
                            <a:rPr lang="en-US" altLang="zh-CN">
                              <a:latin typeface="Cambria Math" charset="0"/>
                            </a:rPr>
                            <m:t>Pr</m:t>
                          </m:r>
                          <m:d>
                            <m:dPr>
                              <m:begChr m:val="["/>
                              <m:endChr m:val="]"/>
                              <m:ctrlPr>
                                <a:rPr lang="en-US" altLang="zh-CN" i="1">
                                  <a:latin typeface="Cambria Math" panose="02040503050406030204" pitchFamily="18" charset="0"/>
                                </a:rPr>
                              </m:ctrlPr>
                            </m:dPr>
                            <m:e>
                              <m:r>
                                <a:rPr lang="en-US" altLang="zh-CN" i="1">
                                  <a:latin typeface="Cambria Math" charset="0"/>
                                </a:rPr>
                                <m:t>𝐸</m:t>
                              </m:r>
                              <m:r>
                                <a:rPr lang="en-US" altLang="zh-CN" b="0" i="1" smtClean="0">
                                  <a:latin typeface="Cambria Math" charset="0"/>
                                </a:rPr>
                                <m:t>∩</m:t>
                              </m:r>
                              <m:r>
                                <a:rPr lang="en-US" altLang="zh-CN" i="1">
                                  <a:latin typeface="Cambria Math" charset="0"/>
                                </a:rPr>
                                <m:t>𝐹</m:t>
                              </m:r>
                            </m:e>
                          </m:d>
                        </m:num>
                        <m:den>
                          <m:r>
                            <m:rPr>
                              <m:sty m:val="p"/>
                            </m:rPr>
                            <a:rPr lang="en-US" altLang="zh-CN">
                              <a:latin typeface="Cambria Math" charset="0"/>
                            </a:rPr>
                            <m:t>Pr</m:t>
                          </m:r>
                          <m:d>
                            <m:dPr>
                              <m:begChr m:val="["/>
                              <m:endChr m:val="]"/>
                              <m:ctrlPr>
                                <a:rPr lang="en-US" altLang="zh-CN" i="1">
                                  <a:latin typeface="Cambria Math" panose="02040503050406030204" pitchFamily="18" charset="0"/>
                                </a:rPr>
                              </m:ctrlPr>
                            </m:dPr>
                            <m:e>
                              <m:r>
                                <a:rPr lang="en-US" altLang="zh-CN" i="1">
                                  <a:latin typeface="Cambria Math" charset="0"/>
                                </a:rPr>
                                <m:t>𝐹</m:t>
                              </m:r>
                            </m:e>
                          </m:d>
                        </m:den>
                      </m:f>
                    </m:oMath>
                  </m:oMathPara>
                </a14:m>
                <a:endParaRPr kumimoji="1" lang="zh-CN" altLang="en-US" dirty="0"/>
              </a:p>
            </p:txBody>
          </p:sp>
        </mc:Choice>
        <mc:Fallback xmlns="">
          <p:sp>
            <p:nvSpPr>
              <p:cNvPr id="2" name="内容占位符 1"/>
              <p:cNvSpPr>
                <a:spLocks noGrp="1" noRot="1" noChangeAspect="1" noMove="1" noResize="1" noEditPoints="1" noAdjustHandles="1" noChangeArrowheads="1" noChangeShapeType="1" noTextEdit="1"/>
              </p:cNvSpPr>
              <p:nvPr>
                <p:ph idx="1"/>
              </p:nvPr>
            </p:nvSpPr>
            <p:spPr>
              <a:blipFill rotWithShape="0">
                <a:blip r:embed="rId2"/>
                <a:stretch>
                  <a:fillRect t="-2291" r="-1630"/>
                </a:stretch>
              </a:blipFill>
            </p:spPr>
            <p:txBody>
              <a:bodyPr/>
              <a:lstStyle/>
              <a:p>
                <a:r>
                  <a:rPr lang="zh-CN" altLang="en-US">
                    <a:noFill/>
                  </a:rPr>
                  <a:t> </a:t>
                </a:r>
              </a:p>
            </p:txBody>
          </p:sp>
        </mc:Fallback>
      </mc:AlternateContent>
      <p:sp>
        <p:nvSpPr>
          <p:cNvPr id="3" name="标题 2"/>
          <p:cNvSpPr>
            <a:spLocks noGrp="1"/>
          </p:cNvSpPr>
          <p:nvPr>
            <p:ph type="title"/>
          </p:nvPr>
        </p:nvSpPr>
        <p:spPr/>
        <p:txBody>
          <a:bodyPr/>
          <a:lstStyle/>
          <a:p>
            <a:r>
              <a:rPr kumimoji="1" lang="zh-CN" altLang="en-US" dirty="0"/>
              <a:t>条件概率</a:t>
            </a:r>
          </a:p>
        </p:txBody>
      </p:sp>
    </p:spTree>
    <p:extLst>
      <p:ext uri="{BB962C8B-B14F-4D97-AF65-F5344CB8AC3E}">
        <p14:creationId xmlns:p14="http://schemas.microsoft.com/office/powerpoint/2010/main" val="9574265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p:cNvSpPr>
                <a:spLocks noGrp="1"/>
              </p:cNvSpPr>
              <p:nvPr>
                <p:ph idx="1"/>
              </p:nvPr>
            </p:nvSpPr>
            <p:spPr/>
            <p:txBody>
              <a:bodyPr/>
              <a:lstStyle/>
              <a:p>
                <a:r>
                  <a:rPr kumimoji="1" lang="zh-CN" altLang="en-US" sz="2800" dirty="0"/>
                  <a:t>例：</a:t>
                </a:r>
                <a:r>
                  <a:rPr lang="zh-CN" altLang="en-US" sz="2800" dirty="0"/>
                  <a:t>在至少有一个男孩的条件下</a:t>
                </a:r>
                <a:r>
                  <a:rPr lang="en-US" altLang="zh-CN" sz="2800" dirty="0"/>
                  <a:t>,</a:t>
                </a:r>
                <a:r>
                  <a:rPr lang="zh-CN" altLang="en-US" sz="2800" dirty="0"/>
                  <a:t>有两个孩子的家	庭正好 均是男孩的条件概率</a:t>
                </a:r>
                <a:r>
                  <a:rPr lang="en-US" altLang="zh-CN" sz="2800" dirty="0"/>
                  <a:t>?</a:t>
                </a:r>
                <a:r>
                  <a:rPr lang="zh-CN" altLang="en-US" sz="2800" dirty="0"/>
                  <a:t>假设</a:t>
                </a:r>
                <a:r>
                  <a:rPr lang="en-US" altLang="zh-CN" sz="2800" dirty="0"/>
                  <a:t>BB, BG, GB, </a:t>
                </a:r>
                <a:r>
                  <a:rPr lang="zh-CN" altLang="en-US" sz="2800" dirty="0"/>
                  <a:t>	和</a:t>
                </a:r>
                <a:r>
                  <a:rPr lang="en-US" altLang="zh-CN" sz="2800" dirty="0"/>
                  <a:t>GG</a:t>
                </a:r>
                <a:r>
                  <a:rPr lang="zh-CN" altLang="en-US" sz="2800" dirty="0"/>
                  <a:t>是等可能的。 </a:t>
                </a:r>
                <a:endParaRPr lang="en-US" altLang="zh-CN" sz="2800" dirty="0"/>
              </a:p>
              <a:p>
                <a:pPr marL="1828800" lvl="4" indent="0">
                  <a:buNone/>
                </a:pPr>
                <a:endParaRPr kumimoji="1" lang="zh-CN" altLang="en-US" sz="1600" dirty="0"/>
              </a:p>
              <a:p>
                <a:r>
                  <a:rPr lang="zh-CN" altLang="en-US" sz="2800" dirty="0"/>
                  <a:t>解：令</a:t>
                </a:r>
                <a:r>
                  <a:rPr lang="en-US" altLang="zh-CN" sz="2800" i="1" dirty="0"/>
                  <a:t>E</a:t>
                </a:r>
                <a:r>
                  <a:rPr lang="zh-CN" altLang="en-US" sz="2800" dirty="0"/>
                  <a:t>是家庭有两个男孩的事件</a:t>
                </a:r>
                <a:r>
                  <a:rPr lang="en-US" altLang="zh-CN" sz="2800" dirty="0"/>
                  <a:t>,</a:t>
                </a:r>
                <a:r>
                  <a:rPr lang="en-US" altLang="zh-CN" sz="2800" i="1" dirty="0"/>
                  <a:t>F</a:t>
                </a:r>
                <a:r>
                  <a:rPr lang="zh-CN" altLang="en-US" sz="2800" dirty="0"/>
                  <a:t>是家庭至少有	一 个男孩的事件。我们有</a:t>
                </a:r>
                <a:r>
                  <a:rPr lang="en-US" altLang="zh-CN" sz="2800" i="1" dirty="0"/>
                  <a:t>E </a:t>
                </a:r>
                <a:r>
                  <a:rPr lang="en-US" altLang="zh-CN" sz="2800" dirty="0"/>
                  <a:t>= {BB}, </a:t>
                </a:r>
                <a:r>
                  <a:rPr lang="en-US" altLang="zh-CN" sz="2800" i="1" dirty="0"/>
                  <a:t>F</a:t>
                </a:r>
                <a:r>
                  <a:rPr lang="en-US" altLang="zh-CN" sz="2800" dirty="0"/>
                  <a:t> = {BB, </a:t>
                </a:r>
                <a:r>
                  <a:rPr lang="zh-CN" altLang="en-US" sz="2800" dirty="0"/>
                  <a:t>	</a:t>
                </a:r>
                <a:r>
                  <a:rPr lang="en-US" altLang="zh-CN" sz="2800" dirty="0"/>
                  <a:t>BG, GB}, </a:t>
                </a:r>
                <a:r>
                  <a:rPr lang="en-US" altLang="zh-CN" sz="2800" i="1" dirty="0"/>
                  <a:t>E </a:t>
                </a:r>
                <a:r>
                  <a:rPr lang="zh-CN" altLang="en-US" sz="2800" dirty="0"/>
                  <a:t>⋂ </a:t>
                </a:r>
                <a:r>
                  <a:rPr lang="en-US" altLang="zh-CN" sz="2800" i="1" dirty="0"/>
                  <a:t>F </a:t>
                </a:r>
                <a:r>
                  <a:rPr lang="en-US" altLang="zh-CN" sz="2800" dirty="0"/>
                  <a:t>= {BB}. </a:t>
                </a:r>
                <a:endParaRPr lang="zh-CN" altLang="en-US" sz="2800" dirty="0"/>
              </a:p>
              <a:p>
                <a:pPr lvl="1"/>
                <a14:m>
                  <m:oMath xmlns:m="http://schemas.openxmlformats.org/officeDocument/2006/math">
                    <m:func>
                      <m:funcPr>
                        <m:ctrlPr>
                          <a:rPr lang="en-US" altLang="zh-CN" sz="2400" b="0" i="1" smtClean="0">
                            <a:latin typeface="Cambria Math" panose="02040503050406030204" pitchFamily="18" charset="0"/>
                          </a:rPr>
                        </m:ctrlPr>
                      </m:funcPr>
                      <m:fName>
                        <m:r>
                          <m:rPr>
                            <m:sty m:val="p"/>
                          </m:rPr>
                          <a:rPr lang="en-US" altLang="zh-CN" sz="2400" b="0" i="0" smtClean="0">
                            <a:latin typeface="Cambria Math" charset="0"/>
                          </a:rPr>
                          <m:t>Pr</m:t>
                        </m:r>
                      </m:fName>
                      <m:e>
                        <m:d>
                          <m:dPr>
                            <m:begChr m:val="["/>
                            <m:endChr m:val="]"/>
                            <m:ctrlPr>
                              <a:rPr lang="en-US" altLang="zh-CN" sz="2400" b="0" i="1" smtClean="0">
                                <a:latin typeface="Cambria Math" panose="02040503050406030204" pitchFamily="18" charset="0"/>
                              </a:rPr>
                            </m:ctrlPr>
                          </m:dPr>
                          <m:e>
                            <m:r>
                              <a:rPr lang="en-US" altLang="zh-CN" sz="2400" b="0" i="1" smtClean="0">
                                <a:latin typeface="Cambria Math" charset="0"/>
                              </a:rPr>
                              <m:t>𝐹</m:t>
                            </m:r>
                          </m:e>
                        </m:d>
                      </m:e>
                    </m:func>
                    <m:r>
                      <a:rPr lang="en-US" altLang="zh-CN" sz="2400" b="0" i="1" smtClean="0">
                        <a:latin typeface="Cambria Math" charset="0"/>
                      </a:rPr>
                      <m:t>=</m:t>
                    </m:r>
                    <m:f>
                      <m:fPr>
                        <m:ctrlPr>
                          <a:rPr lang="en-US" altLang="zh-CN" sz="2400" b="0" i="1" smtClean="0">
                            <a:latin typeface="Cambria Math" panose="02040503050406030204" pitchFamily="18" charset="0"/>
                          </a:rPr>
                        </m:ctrlPr>
                      </m:fPr>
                      <m:num>
                        <m:r>
                          <a:rPr lang="en-US" altLang="zh-CN" sz="2400" b="0" i="1" smtClean="0">
                            <a:latin typeface="Cambria Math" charset="0"/>
                          </a:rPr>
                          <m:t>3</m:t>
                        </m:r>
                      </m:num>
                      <m:den>
                        <m:r>
                          <a:rPr lang="en-US" altLang="zh-CN" sz="2400" b="0" i="1" smtClean="0">
                            <a:latin typeface="Cambria Math" charset="0"/>
                          </a:rPr>
                          <m:t>4</m:t>
                        </m:r>
                      </m:den>
                    </m:f>
                  </m:oMath>
                </a14:m>
                <a:r>
                  <a:rPr lang="en-US" altLang="zh-CN" sz="2400" dirty="0"/>
                  <a:t>,</a:t>
                </a:r>
                <a:r>
                  <a:rPr lang="zh-CN" altLang="en-US" sz="2400" dirty="0"/>
                  <a:t> </a:t>
                </a:r>
                <a14:m>
                  <m:oMath xmlns:m="http://schemas.openxmlformats.org/officeDocument/2006/math">
                    <m:r>
                      <m:rPr>
                        <m:sty m:val="p"/>
                      </m:rPr>
                      <a:rPr lang="en-US" altLang="zh-CN" sz="2400">
                        <a:latin typeface="Cambria Math" charset="0"/>
                      </a:rPr>
                      <m:t>Pr</m:t>
                    </m:r>
                    <m:d>
                      <m:dPr>
                        <m:begChr m:val="["/>
                        <m:endChr m:val="]"/>
                        <m:ctrlPr>
                          <a:rPr lang="en-US" altLang="zh-CN" sz="2400" i="1">
                            <a:latin typeface="Cambria Math" panose="02040503050406030204" pitchFamily="18" charset="0"/>
                          </a:rPr>
                        </m:ctrlPr>
                      </m:dPr>
                      <m:e>
                        <m:r>
                          <a:rPr lang="en-US" altLang="zh-CN" sz="2400" b="0" i="1" smtClean="0">
                            <a:latin typeface="Cambria Math" charset="0"/>
                          </a:rPr>
                          <m:t>𝐸</m:t>
                        </m:r>
                        <m:r>
                          <a:rPr lang="en-US" altLang="zh-CN" sz="2400" b="0" i="1" smtClean="0">
                            <a:latin typeface="Cambria Math" charset="0"/>
                          </a:rPr>
                          <m:t>∩</m:t>
                        </m:r>
                        <m:r>
                          <a:rPr lang="en-US" altLang="zh-CN" sz="2400" b="0" i="1" smtClean="0">
                            <a:latin typeface="Cambria Math" charset="0"/>
                          </a:rPr>
                          <m:t>𝐹</m:t>
                        </m:r>
                      </m:e>
                    </m:d>
                    <m:r>
                      <a:rPr lang="en-US" altLang="zh-CN" sz="2400" b="0" i="1" smtClean="0">
                        <a:latin typeface="Cambria Math" charset="0"/>
                      </a:rPr>
                      <m:t>=</m:t>
                    </m:r>
                    <m:f>
                      <m:fPr>
                        <m:ctrlPr>
                          <a:rPr lang="en-US" altLang="zh-CN" sz="2400" b="0" i="1" smtClean="0">
                            <a:latin typeface="Cambria Math" panose="02040503050406030204" pitchFamily="18" charset="0"/>
                          </a:rPr>
                        </m:ctrlPr>
                      </m:fPr>
                      <m:num>
                        <m:r>
                          <a:rPr lang="en-US" altLang="zh-CN" sz="2400" b="0" i="1" smtClean="0">
                            <a:latin typeface="Cambria Math" charset="0"/>
                          </a:rPr>
                          <m:t>1</m:t>
                        </m:r>
                      </m:num>
                      <m:den>
                        <m:r>
                          <a:rPr lang="en-US" altLang="zh-CN" sz="2400" b="0" i="1" smtClean="0">
                            <a:latin typeface="Cambria Math" charset="0"/>
                          </a:rPr>
                          <m:t>4</m:t>
                        </m:r>
                      </m:den>
                    </m:f>
                  </m:oMath>
                </a14:m>
                <a:endParaRPr lang="zh-CN" altLang="en-US" sz="2400" dirty="0"/>
              </a:p>
              <a:p>
                <a:pPr lvl="1"/>
                <a14:m>
                  <m:oMath xmlns:m="http://schemas.openxmlformats.org/officeDocument/2006/math">
                    <m:r>
                      <m:rPr>
                        <m:sty m:val="p"/>
                      </m:rPr>
                      <a:rPr lang="en-US" altLang="zh-CN" sz="2000">
                        <a:latin typeface="Cambria Math" charset="0"/>
                      </a:rPr>
                      <m:t>Pr</m:t>
                    </m:r>
                    <m:d>
                      <m:dPr>
                        <m:begChr m:val="["/>
                        <m:endChr m:val="]"/>
                        <m:ctrlPr>
                          <a:rPr lang="en-US" altLang="zh-CN" sz="2000" i="1">
                            <a:latin typeface="Cambria Math" panose="02040503050406030204" pitchFamily="18" charset="0"/>
                          </a:rPr>
                        </m:ctrlPr>
                      </m:dPr>
                      <m:e>
                        <m:r>
                          <a:rPr lang="en-US" altLang="zh-CN" sz="2000" b="0" i="1" smtClean="0">
                            <a:latin typeface="Cambria Math" charset="0"/>
                          </a:rPr>
                          <m:t>𝐸</m:t>
                        </m:r>
                        <m:r>
                          <a:rPr lang="en-US" altLang="zh-CN" sz="2000" b="0" i="1" smtClean="0">
                            <a:latin typeface="Cambria Math" charset="0"/>
                          </a:rPr>
                          <m:t>∣</m:t>
                        </m:r>
                        <m:r>
                          <a:rPr lang="en-US" altLang="zh-CN" sz="2000" i="1">
                            <a:latin typeface="Cambria Math" charset="0"/>
                          </a:rPr>
                          <m:t>𝐹</m:t>
                        </m:r>
                      </m:e>
                    </m:d>
                    <m:r>
                      <a:rPr lang="en-US" altLang="zh-CN" sz="2000" b="0" i="1" smtClean="0">
                        <a:latin typeface="Cambria Math" charset="0"/>
                      </a:rPr>
                      <m:t>=</m:t>
                    </m:r>
                    <m:f>
                      <m:fPr>
                        <m:ctrlPr>
                          <a:rPr lang="en-US" altLang="zh-CN" i="1">
                            <a:latin typeface="Cambria Math" panose="02040503050406030204" pitchFamily="18" charset="0"/>
                            <a:ea typeface="Cambria Math" charset="0"/>
                            <a:cs typeface="Cambria Math" charset="0"/>
                          </a:rPr>
                        </m:ctrlPr>
                      </m:fPr>
                      <m:num>
                        <m:r>
                          <m:rPr>
                            <m:sty m:val="p"/>
                          </m:rPr>
                          <a:rPr lang="en-US" altLang="zh-CN">
                            <a:latin typeface="Cambria Math" charset="0"/>
                          </a:rPr>
                          <m:t>Pr</m:t>
                        </m:r>
                        <m:d>
                          <m:dPr>
                            <m:begChr m:val="["/>
                            <m:endChr m:val="]"/>
                            <m:ctrlPr>
                              <a:rPr lang="en-US" altLang="zh-CN" i="1">
                                <a:latin typeface="Cambria Math" panose="02040503050406030204" pitchFamily="18" charset="0"/>
                              </a:rPr>
                            </m:ctrlPr>
                          </m:dPr>
                          <m:e>
                            <m:r>
                              <a:rPr lang="en-US" altLang="zh-CN" i="1">
                                <a:latin typeface="Cambria Math" charset="0"/>
                              </a:rPr>
                              <m:t>𝐸</m:t>
                            </m:r>
                            <m:r>
                              <a:rPr lang="en-US" altLang="zh-CN" i="1">
                                <a:latin typeface="Cambria Math" charset="0"/>
                              </a:rPr>
                              <m:t>∩</m:t>
                            </m:r>
                            <m:r>
                              <a:rPr lang="en-US" altLang="zh-CN" i="1">
                                <a:latin typeface="Cambria Math" charset="0"/>
                              </a:rPr>
                              <m:t>𝐹</m:t>
                            </m:r>
                          </m:e>
                        </m:d>
                      </m:num>
                      <m:den>
                        <m:r>
                          <m:rPr>
                            <m:sty m:val="p"/>
                          </m:rPr>
                          <a:rPr lang="en-US" altLang="zh-CN">
                            <a:latin typeface="Cambria Math" charset="0"/>
                          </a:rPr>
                          <m:t>Pr</m:t>
                        </m:r>
                        <m:d>
                          <m:dPr>
                            <m:begChr m:val="["/>
                            <m:endChr m:val="]"/>
                            <m:ctrlPr>
                              <a:rPr lang="en-US" altLang="zh-CN" i="1">
                                <a:latin typeface="Cambria Math" panose="02040503050406030204" pitchFamily="18" charset="0"/>
                              </a:rPr>
                            </m:ctrlPr>
                          </m:dPr>
                          <m:e>
                            <m:r>
                              <a:rPr lang="en-US" altLang="zh-CN" i="1">
                                <a:latin typeface="Cambria Math" charset="0"/>
                              </a:rPr>
                              <m:t>𝐹</m:t>
                            </m:r>
                          </m:e>
                        </m:d>
                      </m:den>
                    </m:f>
                    <m:r>
                      <a:rPr lang="en-US" altLang="zh-CN" b="0" i="1" smtClean="0">
                        <a:latin typeface="Cambria Math" charset="0"/>
                      </a:rPr>
                      <m:t>=</m:t>
                    </m:r>
                    <m:f>
                      <m:fPr>
                        <m:ctrlPr>
                          <a:rPr lang="en-US" altLang="zh-CN" b="0" i="1" smtClean="0">
                            <a:latin typeface="Cambria Math" panose="02040503050406030204" pitchFamily="18" charset="0"/>
                          </a:rPr>
                        </m:ctrlPr>
                      </m:fPr>
                      <m:num>
                        <m:r>
                          <a:rPr lang="en-US" altLang="zh-CN" b="0" i="1" smtClean="0">
                            <a:latin typeface="Cambria Math" charset="0"/>
                          </a:rPr>
                          <m:t>1</m:t>
                        </m:r>
                      </m:num>
                      <m:den>
                        <m:r>
                          <a:rPr lang="en-US" altLang="zh-CN" b="0" i="1" smtClean="0">
                            <a:latin typeface="Cambria Math" charset="0"/>
                          </a:rPr>
                          <m:t>3</m:t>
                        </m:r>
                      </m:den>
                    </m:f>
                  </m:oMath>
                </a14:m>
                <a:endParaRPr lang="zh-CN" altLang="en-US" sz="2400" dirty="0"/>
              </a:p>
            </p:txBody>
          </p:sp>
        </mc:Choice>
        <mc:Fallback xmlns="">
          <p:sp>
            <p:nvSpPr>
              <p:cNvPr id="2" name="内容占位符 1"/>
              <p:cNvSpPr>
                <a:spLocks noGrp="1" noRot="1" noChangeAspect="1" noMove="1" noResize="1" noEditPoints="1" noAdjustHandles="1" noChangeArrowheads="1" noChangeShapeType="1" noTextEdit="1"/>
              </p:cNvSpPr>
              <p:nvPr>
                <p:ph idx="1"/>
              </p:nvPr>
            </p:nvSpPr>
            <p:spPr>
              <a:blipFill rotWithShape="0">
                <a:blip r:embed="rId2"/>
                <a:stretch>
                  <a:fillRect t="-1887" r="-2519"/>
                </a:stretch>
              </a:blipFill>
            </p:spPr>
            <p:txBody>
              <a:bodyPr/>
              <a:lstStyle/>
              <a:p>
                <a:r>
                  <a:rPr lang="zh-CN" altLang="en-US">
                    <a:noFill/>
                  </a:rPr>
                  <a:t> </a:t>
                </a:r>
              </a:p>
            </p:txBody>
          </p:sp>
        </mc:Fallback>
      </mc:AlternateContent>
      <p:sp>
        <p:nvSpPr>
          <p:cNvPr id="3" name="标题 2"/>
          <p:cNvSpPr>
            <a:spLocks noGrp="1"/>
          </p:cNvSpPr>
          <p:nvPr>
            <p:ph type="title"/>
          </p:nvPr>
        </p:nvSpPr>
        <p:spPr/>
        <p:txBody>
          <a:bodyPr/>
          <a:lstStyle/>
          <a:p>
            <a:r>
              <a:rPr kumimoji="1" lang="zh-CN" altLang="en-US" dirty="0"/>
              <a:t>条件概率</a:t>
            </a:r>
          </a:p>
        </p:txBody>
      </p:sp>
    </p:spTree>
    <p:extLst>
      <p:ext uri="{BB962C8B-B14F-4D97-AF65-F5344CB8AC3E}">
        <p14:creationId xmlns:p14="http://schemas.microsoft.com/office/powerpoint/2010/main" val="1533803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p:cNvSpPr>
                <a:spLocks noGrp="1"/>
              </p:cNvSpPr>
              <p:nvPr>
                <p:ph idx="1"/>
              </p:nvPr>
            </p:nvSpPr>
            <p:spPr/>
            <p:txBody>
              <a:bodyPr/>
              <a:lstStyle/>
              <a:p>
                <a:r>
                  <a:rPr kumimoji="1" lang="zh-CN" altLang="en-US" dirty="0"/>
                  <a:t>设</a:t>
                </a:r>
                <a14:m>
                  <m:oMath xmlns:m="http://schemas.openxmlformats.org/officeDocument/2006/math">
                    <m:r>
                      <a:rPr kumimoji="1" lang="en-US" altLang="zh-CN" b="0" i="0" dirty="0" smtClean="0">
                        <a:latin typeface="Cambria Math" charset="0"/>
                      </a:rPr>
                      <m:t> </m:t>
                    </m:r>
                    <m:r>
                      <a:rPr kumimoji="1" lang="en-US" altLang="zh-CN" i="1" dirty="0" smtClean="0">
                        <a:latin typeface="Cambria Math" charset="0"/>
                      </a:rPr>
                      <m:t>𝐸</m:t>
                    </m:r>
                    <m:r>
                      <a:rPr kumimoji="1" lang="en-US" altLang="zh-CN" b="0" i="1" dirty="0" smtClean="0">
                        <a:latin typeface="Cambria Math" charset="0"/>
                      </a:rPr>
                      <m:t> </m:t>
                    </m:r>
                  </m:oMath>
                </a14:m>
                <a:r>
                  <a:rPr kumimoji="1" lang="zh-CN" altLang="en-US" dirty="0"/>
                  <a:t>和</a:t>
                </a:r>
                <a14:m>
                  <m:oMath xmlns:m="http://schemas.openxmlformats.org/officeDocument/2006/math">
                    <m:r>
                      <a:rPr kumimoji="1" lang="en-US" altLang="zh-CN" b="0" i="0" dirty="0" smtClean="0">
                        <a:latin typeface="Cambria Math" charset="0"/>
                      </a:rPr>
                      <m:t> </m:t>
                    </m:r>
                    <m:r>
                      <a:rPr kumimoji="1" lang="en-US" altLang="zh-CN" i="1" dirty="0" smtClean="0">
                        <a:latin typeface="Cambria Math" charset="0"/>
                      </a:rPr>
                      <m:t>𝐹</m:t>
                    </m:r>
                    <m:r>
                      <a:rPr kumimoji="1" lang="en-US" altLang="zh-CN" b="0" i="1" dirty="0" smtClean="0">
                        <a:latin typeface="Cambria Math" charset="0"/>
                      </a:rPr>
                      <m:t> </m:t>
                    </m:r>
                  </m:oMath>
                </a14:m>
                <a:r>
                  <a:rPr kumimoji="1" lang="zh-CN" altLang="en-US" dirty="0"/>
                  <a:t>是样本空间</a:t>
                </a:r>
                <a14:m>
                  <m:oMath xmlns:m="http://schemas.openxmlformats.org/officeDocument/2006/math">
                    <m:r>
                      <a:rPr kumimoji="1" lang="en-US" altLang="zh-CN" b="0" i="0" smtClean="0">
                        <a:solidFill>
                          <a:schemeClr val="accent6"/>
                        </a:solidFill>
                        <a:latin typeface="Cambria Math" charset="0"/>
                        <a:ea typeface="Savoye LET" charset="0"/>
                        <a:cs typeface="Savoye LET" charset="0"/>
                      </a:rPr>
                      <m:t> </m:t>
                    </m:r>
                    <m:r>
                      <a:rPr kumimoji="1" lang="zh-CN" altLang="en-US">
                        <a:solidFill>
                          <a:schemeClr val="accent6"/>
                        </a:solidFill>
                        <a:latin typeface="Cambria Math" charset="0"/>
                        <a:ea typeface="Savoye LET" charset="0"/>
                        <a:cs typeface="Savoye LET" charset="0"/>
                      </a:rPr>
                      <m:t>𝒮</m:t>
                    </m:r>
                    <m:r>
                      <a:rPr kumimoji="1" lang="en-US" altLang="zh-CN" b="0" i="0" smtClean="0">
                        <a:solidFill>
                          <a:schemeClr val="accent6"/>
                        </a:solidFill>
                        <a:latin typeface="Cambria Math" charset="0"/>
                        <a:ea typeface="Savoye LET" charset="0"/>
                        <a:cs typeface="Savoye LET" charset="0"/>
                      </a:rPr>
                      <m:t> </m:t>
                    </m:r>
                  </m:oMath>
                </a14:m>
                <a:r>
                  <a:rPr kumimoji="1" lang="zh-CN" altLang="en-US" dirty="0"/>
                  <a:t>中的事件</a:t>
                </a:r>
                <a:r>
                  <a:rPr kumimoji="1" lang="en-US" altLang="zh-CN" dirty="0"/>
                  <a:t>, </a:t>
                </a:r>
                <a:br>
                  <a:rPr kumimoji="1" lang="en-US" altLang="zh-CN" dirty="0"/>
                </a:br>
                <a14:m>
                  <m:oMath xmlns:m="http://schemas.openxmlformats.org/officeDocument/2006/math">
                    <m:func>
                      <m:funcPr>
                        <m:ctrlPr>
                          <a:rPr kumimoji="1" lang="en-US" altLang="zh-CN" b="0" i="1" smtClean="0">
                            <a:latin typeface="Cambria Math" panose="02040503050406030204" pitchFamily="18" charset="0"/>
                          </a:rPr>
                        </m:ctrlPr>
                      </m:funcPr>
                      <m:fName>
                        <m:r>
                          <m:rPr>
                            <m:sty m:val="p"/>
                          </m:rPr>
                          <a:rPr kumimoji="1" lang="en-US" altLang="zh-CN" b="0" i="0" smtClean="0">
                            <a:latin typeface="Cambria Math" charset="0"/>
                          </a:rPr>
                          <m:t>Pr</m:t>
                        </m:r>
                      </m:fName>
                      <m:e>
                        <m:d>
                          <m:dPr>
                            <m:begChr m:val="["/>
                            <m:endChr m:val="]"/>
                            <m:ctrlPr>
                              <a:rPr kumimoji="1" lang="en-US" altLang="zh-CN" b="0" i="1" smtClean="0">
                                <a:latin typeface="Cambria Math" panose="02040503050406030204" pitchFamily="18" charset="0"/>
                              </a:rPr>
                            </m:ctrlPr>
                          </m:dPr>
                          <m:e>
                            <m:r>
                              <a:rPr kumimoji="1" lang="en-US" altLang="zh-CN" b="0" i="1" smtClean="0">
                                <a:latin typeface="Cambria Math" charset="0"/>
                              </a:rPr>
                              <m:t>𝐸</m:t>
                            </m:r>
                          </m:e>
                        </m:d>
                      </m:e>
                    </m:func>
                    <m:r>
                      <a:rPr kumimoji="1" lang="en-US" altLang="zh-CN" b="0" i="1" smtClean="0">
                        <a:latin typeface="Cambria Math" charset="0"/>
                      </a:rPr>
                      <m:t>≠0</m:t>
                    </m:r>
                  </m:oMath>
                </a14:m>
                <a:r>
                  <a:rPr kumimoji="1" lang="en-US" altLang="zh-CN" dirty="0"/>
                  <a:t>, </a:t>
                </a:r>
                <a14:m>
                  <m:oMath xmlns:m="http://schemas.openxmlformats.org/officeDocument/2006/math">
                    <m:func>
                      <m:funcPr>
                        <m:ctrlPr>
                          <a:rPr kumimoji="1" lang="en-US" altLang="zh-CN" b="0" i="1" smtClean="0">
                            <a:latin typeface="Cambria Math" panose="02040503050406030204" pitchFamily="18" charset="0"/>
                          </a:rPr>
                        </m:ctrlPr>
                      </m:funcPr>
                      <m:fName>
                        <m:r>
                          <m:rPr>
                            <m:sty m:val="p"/>
                          </m:rPr>
                          <a:rPr kumimoji="1" lang="en-US" altLang="zh-CN" b="0" i="0" smtClean="0">
                            <a:latin typeface="Cambria Math" charset="0"/>
                          </a:rPr>
                          <m:t>Pr</m:t>
                        </m:r>
                      </m:fName>
                      <m:e>
                        <m:d>
                          <m:dPr>
                            <m:begChr m:val="["/>
                            <m:endChr m:val="]"/>
                            <m:ctrlPr>
                              <a:rPr kumimoji="1" lang="en-US" altLang="zh-CN" b="0" i="1" smtClean="0">
                                <a:latin typeface="Cambria Math" panose="02040503050406030204" pitchFamily="18" charset="0"/>
                              </a:rPr>
                            </m:ctrlPr>
                          </m:dPr>
                          <m:e>
                            <m:r>
                              <a:rPr kumimoji="1" lang="en-US" altLang="zh-CN" b="0" i="1" smtClean="0">
                                <a:latin typeface="Cambria Math" charset="0"/>
                              </a:rPr>
                              <m:t>𝐹</m:t>
                            </m:r>
                          </m:e>
                        </m:d>
                      </m:e>
                    </m:func>
                    <m:r>
                      <a:rPr kumimoji="1" lang="en-US" altLang="zh-CN" b="0" i="1" smtClean="0">
                        <a:latin typeface="Cambria Math" charset="0"/>
                      </a:rPr>
                      <m:t>≠0</m:t>
                    </m:r>
                  </m:oMath>
                </a14:m>
                <a:r>
                  <a:rPr kumimoji="1" lang="en-US" altLang="zh-CN" dirty="0"/>
                  <a:t>, </a:t>
                </a:r>
                <a:r>
                  <a:rPr kumimoji="1" lang="zh-CN" altLang="en-US" dirty="0"/>
                  <a:t>则</a:t>
                </a:r>
              </a:p>
              <a:p>
                <a:pPr marL="0" indent="0">
                  <a:buNone/>
                </a:pPr>
                <a:endParaRPr kumimoji="1" lang="zh-CN" altLang="en-US" dirty="0"/>
              </a:p>
              <a:p>
                <a:pPr marL="0" indent="0">
                  <a:buNone/>
                </a:pPr>
                <a14:m>
                  <m:oMath xmlns:m="http://schemas.openxmlformats.org/officeDocument/2006/math">
                    <m:r>
                      <a:rPr kumimoji="1" lang="zh-CN" altLang="en-US" sz="3600" b="0" i="1" smtClean="0">
                        <a:latin typeface="Cambria Math" charset="0"/>
                      </a:rPr>
                      <m:t>  </m:t>
                    </m:r>
                    <m:r>
                      <m:rPr>
                        <m:sty m:val="p"/>
                      </m:rPr>
                      <a:rPr kumimoji="1" lang="en-US" altLang="zh-CN" sz="3600" i="1" smtClean="0">
                        <a:latin typeface="Cambria Math" charset="0"/>
                      </a:rPr>
                      <m:t>Pr</m:t>
                    </m:r>
                    <m:d>
                      <m:dPr>
                        <m:begChr m:val="["/>
                        <m:endChr m:val="]"/>
                        <m:sepChr m:val="∣"/>
                        <m:ctrlPr>
                          <a:rPr kumimoji="1" lang="en-US" altLang="zh-CN" sz="3600" b="0" i="1" smtClean="0">
                            <a:latin typeface="Cambria Math" panose="02040503050406030204" pitchFamily="18" charset="0"/>
                          </a:rPr>
                        </m:ctrlPr>
                      </m:dPr>
                      <m:e>
                        <m:r>
                          <a:rPr kumimoji="1" lang="en-US" altLang="zh-CN" sz="3600" b="0" i="1" smtClean="0">
                            <a:latin typeface="Cambria Math" charset="0"/>
                          </a:rPr>
                          <m:t>𝐹</m:t>
                        </m:r>
                      </m:e>
                      <m:e>
                        <m:r>
                          <a:rPr kumimoji="1" lang="en-US" altLang="zh-CN" sz="3600" b="0" i="1" smtClean="0">
                            <a:latin typeface="Cambria Math" charset="0"/>
                          </a:rPr>
                          <m:t>𝐸</m:t>
                        </m:r>
                      </m:e>
                    </m:d>
                    <m:r>
                      <a:rPr kumimoji="1" lang="en-US" altLang="zh-CN" sz="3600" b="0" i="1" smtClean="0">
                        <a:latin typeface="Cambria Math" charset="0"/>
                      </a:rPr>
                      <m:t>=</m:t>
                    </m:r>
                    <m:f>
                      <m:fPr>
                        <m:ctrlPr>
                          <a:rPr kumimoji="1" lang="en-US" altLang="zh-CN" sz="3600" b="0" i="1" smtClean="0">
                            <a:latin typeface="Cambria Math" panose="02040503050406030204" pitchFamily="18" charset="0"/>
                          </a:rPr>
                        </m:ctrlPr>
                      </m:fPr>
                      <m:num>
                        <m:func>
                          <m:funcPr>
                            <m:ctrlPr>
                              <a:rPr kumimoji="1" lang="en-US" altLang="zh-CN" sz="3600" b="0" i="1" smtClean="0">
                                <a:latin typeface="Cambria Math" panose="02040503050406030204" pitchFamily="18" charset="0"/>
                              </a:rPr>
                            </m:ctrlPr>
                          </m:funcPr>
                          <m:fName>
                            <m:r>
                              <m:rPr>
                                <m:sty m:val="p"/>
                              </m:rPr>
                              <a:rPr kumimoji="1" lang="en-US" altLang="zh-CN" sz="3600" b="0" i="0" smtClean="0">
                                <a:latin typeface="Cambria Math" charset="0"/>
                              </a:rPr>
                              <m:t>Pr</m:t>
                            </m:r>
                            <m:r>
                              <a:rPr kumimoji="1" lang="en-US" altLang="zh-CN" sz="3600" b="0" i="1" smtClean="0">
                                <a:latin typeface="Cambria Math" charset="0"/>
                              </a:rPr>
                              <m:t>[</m:t>
                            </m:r>
                            <m:r>
                              <a:rPr kumimoji="1" lang="en-US" altLang="zh-CN" sz="3600" b="0" i="1" smtClean="0">
                                <a:latin typeface="Cambria Math" charset="0"/>
                              </a:rPr>
                              <m:t>𝐸</m:t>
                            </m:r>
                            <m:r>
                              <a:rPr kumimoji="1" lang="en-US" altLang="zh-CN" sz="3600" b="0" i="1" smtClean="0">
                                <a:latin typeface="Cambria Math" charset="0"/>
                              </a:rPr>
                              <m:t>∣</m:t>
                            </m:r>
                            <m:r>
                              <a:rPr kumimoji="1" lang="en-US" altLang="zh-CN" sz="3600" b="0" i="1" smtClean="0">
                                <a:latin typeface="Cambria Math" charset="0"/>
                              </a:rPr>
                              <m:t>𝐹</m:t>
                            </m:r>
                            <m:r>
                              <a:rPr kumimoji="1" lang="en-US" altLang="zh-CN" sz="3600" b="0" i="1" smtClean="0">
                                <a:latin typeface="Cambria Math" charset="0"/>
                              </a:rPr>
                              <m:t>]</m:t>
                            </m:r>
                          </m:fName>
                          <m:e>
                            <m:func>
                              <m:funcPr>
                                <m:ctrlPr>
                                  <a:rPr kumimoji="1" lang="en-US" altLang="zh-CN" sz="3600" i="1">
                                    <a:latin typeface="Cambria Math" panose="02040503050406030204" pitchFamily="18" charset="0"/>
                                  </a:rPr>
                                </m:ctrlPr>
                              </m:funcPr>
                              <m:fName>
                                <m:r>
                                  <m:rPr>
                                    <m:sty m:val="p"/>
                                  </m:rPr>
                                  <a:rPr kumimoji="1" lang="en-US" altLang="zh-CN" sz="3600">
                                    <a:latin typeface="Cambria Math" charset="0"/>
                                  </a:rPr>
                                  <m:t>Pr</m:t>
                                </m:r>
                              </m:fName>
                              <m:e>
                                <m:d>
                                  <m:dPr>
                                    <m:begChr m:val="["/>
                                    <m:endChr m:val="]"/>
                                    <m:ctrlPr>
                                      <a:rPr kumimoji="1" lang="en-US" altLang="zh-CN" sz="3600" i="1">
                                        <a:latin typeface="Cambria Math" panose="02040503050406030204" pitchFamily="18" charset="0"/>
                                      </a:rPr>
                                    </m:ctrlPr>
                                  </m:dPr>
                                  <m:e>
                                    <m:r>
                                      <a:rPr kumimoji="1" lang="en-US" altLang="zh-CN" sz="3600" i="1">
                                        <a:latin typeface="Cambria Math" charset="0"/>
                                      </a:rPr>
                                      <m:t>𝐹</m:t>
                                    </m:r>
                                  </m:e>
                                </m:d>
                              </m:e>
                            </m:func>
                          </m:e>
                        </m:func>
                      </m:num>
                      <m:den>
                        <m:func>
                          <m:funcPr>
                            <m:ctrlPr>
                              <a:rPr kumimoji="1" lang="en-US" altLang="zh-CN" sz="3600" b="0" i="1" smtClean="0">
                                <a:latin typeface="Cambria Math" panose="02040503050406030204" pitchFamily="18" charset="0"/>
                              </a:rPr>
                            </m:ctrlPr>
                          </m:funcPr>
                          <m:fName>
                            <m:r>
                              <m:rPr>
                                <m:sty m:val="p"/>
                              </m:rPr>
                              <a:rPr kumimoji="1" lang="en-US" altLang="zh-CN" sz="3600" b="0" i="0" smtClean="0">
                                <a:latin typeface="Cambria Math" charset="0"/>
                              </a:rPr>
                              <m:t>Pr</m:t>
                            </m:r>
                          </m:fName>
                          <m:e>
                            <m:d>
                              <m:dPr>
                                <m:begChr m:val="["/>
                                <m:endChr m:val="]"/>
                                <m:ctrlPr>
                                  <a:rPr kumimoji="1" lang="en-US" altLang="zh-CN" sz="3600" b="0" i="1" smtClean="0">
                                    <a:latin typeface="Cambria Math" panose="02040503050406030204" pitchFamily="18" charset="0"/>
                                  </a:rPr>
                                </m:ctrlPr>
                              </m:dPr>
                              <m:e>
                                <m:r>
                                  <a:rPr kumimoji="1" lang="en-US" altLang="zh-CN" sz="3600" b="0" i="1" smtClean="0">
                                    <a:latin typeface="Cambria Math" charset="0"/>
                                  </a:rPr>
                                  <m:t>𝐸</m:t>
                                </m:r>
                              </m:e>
                            </m:d>
                          </m:e>
                        </m:func>
                      </m:den>
                    </m:f>
                  </m:oMath>
                </a14:m>
                <a:r>
                  <a:rPr kumimoji="1" lang="zh-CN" altLang="en-US" sz="3600" b="0" i="1" dirty="0">
                    <a:latin typeface="Cambria Math" charset="0"/>
                  </a:rPr>
                  <a:t> </a:t>
                </a:r>
              </a:p>
              <a:p>
                <a:pPr marL="0" indent="0">
                  <a:buNone/>
                </a:pPr>
                <a:r>
                  <a:rPr kumimoji="1" lang="zh-CN" altLang="en-US" sz="3600" b="0" dirty="0"/>
                  <a:t>  		</a:t>
                </a:r>
                <a14:m>
                  <m:oMath xmlns:m="http://schemas.openxmlformats.org/officeDocument/2006/math">
                    <m:r>
                      <a:rPr kumimoji="1" lang="zh-CN" altLang="en-US" sz="3600" b="0" i="0" smtClean="0">
                        <a:latin typeface="Cambria Math" charset="0"/>
                      </a:rPr>
                      <m:t>    </m:t>
                    </m:r>
                    <m:r>
                      <a:rPr kumimoji="1" lang="en-US" altLang="zh-CN" sz="3600" b="0" i="1" smtClean="0">
                        <a:latin typeface="Cambria Math" charset="0"/>
                      </a:rPr>
                      <m:t>=</m:t>
                    </m:r>
                    <m:f>
                      <m:fPr>
                        <m:ctrlPr>
                          <a:rPr kumimoji="1" lang="en-US" altLang="zh-CN" sz="3600" i="1">
                            <a:latin typeface="Cambria Math" panose="02040503050406030204" pitchFamily="18" charset="0"/>
                          </a:rPr>
                        </m:ctrlPr>
                      </m:fPr>
                      <m:num>
                        <m:r>
                          <m:rPr>
                            <m:sty m:val="p"/>
                          </m:rPr>
                          <a:rPr kumimoji="1" lang="en-US" altLang="zh-CN" sz="3600" b="0" i="0" smtClean="0">
                            <a:latin typeface="Cambria Math" charset="0"/>
                          </a:rPr>
                          <m:t>Pr</m:t>
                        </m:r>
                        <m:r>
                          <a:rPr kumimoji="1" lang="en-US" altLang="zh-CN" sz="3600" b="0" i="1" smtClean="0">
                            <a:latin typeface="Cambria Math" charset="0"/>
                          </a:rPr>
                          <m:t>⁡[</m:t>
                        </m:r>
                        <m:r>
                          <a:rPr kumimoji="1" lang="en-US" altLang="zh-CN" sz="3600" i="1">
                            <a:latin typeface="Cambria Math" charset="0"/>
                          </a:rPr>
                          <m:t>𝐸</m:t>
                        </m:r>
                        <m:r>
                          <a:rPr kumimoji="1" lang="en-US" altLang="zh-CN" sz="3600" i="1">
                            <a:latin typeface="Cambria Math" charset="0"/>
                          </a:rPr>
                          <m:t>∣</m:t>
                        </m:r>
                        <m:r>
                          <a:rPr kumimoji="1" lang="en-US" altLang="zh-CN" sz="3600" i="1">
                            <a:latin typeface="Cambria Math" charset="0"/>
                          </a:rPr>
                          <m:t>𝐹</m:t>
                        </m:r>
                        <m:r>
                          <a:rPr kumimoji="1" lang="en-US" altLang="zh-CN" sz="3600" b="0" i="1" smtClean="0">
                            <a:latin typeface="Cambria Math" charset="0"/>
                          </a:rPr>
                          <m:t>]</m:t>
                        </m:r>
                        <m:func>
                          <m:funcPr>
                            <m:ctrlPr>
                              <a:rPr kumimoji="1" lang="en-US" altLang="zh-CN" sz="3600" i="1">
                                <a:latin typeface="Cambria Math" panose="02040503050406030204" pitchFamily="18" charset="0"/>
                              </a:rPr>
                            </m:ctrlPr>
                          </m:funcPr>
                          <m:fName>
                            <m:r>
                              <m:rPr>
                                <m:sty m:val="p"/>
                              </m:rPr>
                              <a:rPr kumimoji="1" lang="en-US" altLang="zh-CN" sz="3600">
                                <a:latin typeface="Cambria Math" charset="0"/>
                              </a:rPr>
                              <m:t>Pr</m:t>
                            </m:r>
                          </m:fName>
                          <m:e>
                            <m:d>
                              <m:dPr>
                                <m:begChr m:val="["/>
                                <m:endChr m:val="]"/>
                                <m:ctrlPr>
                                  <a:rPr kumimoji="1" lang="en-US" altLang="zh-CN" sz="3600" i="1">
                                    <a:latin typeface="Cambria Math" panose="02040503050406030204" pitchFamily="18" charset="0"/>
                                  </a:rPr>
                                </m:ctrlPr>
                              </m:dPr>
                              <m:e>
                                <m:r>
                                  <a:rPr kumimoji="1" lang="en-US" altLang="zh-CN" sz="3600" i="1">
                                    <a:latin typeface="Cambria Math" charset="0"/>
                                  </a:rPr>
                                  <m:t>𝐹</m:t>
                                </m:r>
                              </m:e>
                            </m:d>
                          </m:e>
                        </m:func>
                      </m:num>
                      <m:den>
                        <m:func>
                          <m:funcPr>
                            <m:ctrlPr>
                              <a:rPr kumimoji="1" lang="en-US" altLang="zh-CN" sz="3600" i="1">
                                <a:latin typeface="Cambria Math" panose="02040503050406030204" pitchFamily="18" charset="0"/>
                              </a:rPr>
                            </m:ctrlPr>
                          </m:funcPr>
                          <m:fName>
                            <m:r>
                              <m:rPr>
                                <m:sty m:val="p"/>
                              </m:rPr>
                              <a:rPr kumimoji="1" lang="en-US" altLang="zh-CN" sz="3600">
                                <a:latin typeface="Cambria Math" charset="0"/>
                              </a:rPr>
                              <m:t>Pr</m:t>
                            </m:r>
                          </m:fName>
                          <m:e>
                            <m:d>
                              <m:dPr>
                                <m:begChr m:val="["/>
                                <m:endChr m:val="]"/>
                                <m:ctrlPr>
                                  <a:rPr kumimoji="1" lang="en-US" altLang="zh-CN" sz="3600" i="1">
                                    <a:latin typeface="Cambria Math" panose="02040503050406030204" pitchFamily="18" charset="0"/>
                                  </a:rPr>
                                </m:ctrlPr>
                              </m:dPr>
                              <m:e>
                                <m:r>
                                  <a:rPr kumimoji="1" lang="en-US" altLang="zh-CN" sz="3600" i="1">
                                    <a:latin typeface="Cambria Math" charset="0"/>
                                  </a:rPr>
                                  <m:t>𝐸</m:t>
                                </m:r>
                                <m:r>
                                  <a:rPr kumimoji="1" lang="en-US" altLang="zh-CN" sz="3600" b="0" i="1" smtClean="0">
                                    <a:latin typeface="Cambria Math" charset="0"/>
                                  </a:rPr>
                                  <m:t>∣</m:t>
                                </m:r>
                                <m:r>
                                  <a:rPr kumimoji="1" lang="en-US" altLang="zh-CN" sz="3600" b="0" i="1" smtClean="0">
                                    <a:latin typeface="Cambria Math" charset="0"/>
                                  </a:rPr>
                                  <m:t>𝐹</m:t>
                                </m:r>
                              </m:e>
                            </m:d>
                            <m:func>
                              <m:funcPr>
                                <m:ctrlPr>
                                  <a:rPr kumimoji="1" lang="en-US" altLang="zh-CN" sz="3600" b="0" i="1" smtClean="0">
                                    <a:latin typeface="Cambria Math" panose="02040503050406030204" pitchFamily="18" charset="0"/>
                                  </a:rPr>
                                </m:ctrlPr>
                              </m:funcPr>
                              <m:fName>
                                <m:r>
                                  <m:rPr>
                                    <m:sty m:val="p"/>
                                  </m:rPr>
                                  <a:rPr kumimoji="1" lang="en-US" altLang="zh-CN" sz="3600" b="0" i="0" smtClean="0">
                                    <a:latin typeface="Cambria Math" charset="0"/>
                                  </a:rPr>
                                  <m:t>Pr</m:t>
                                </m:r>
                              </m:fName>
                              <m:e>
                                <m:d>
                                  <m:dPr>
                                    <m:begChr m:val="["/>
                                    <m:endChr m:val="]"/>
                                    <m:ctrlPr>
                                      <a:rPr kumimoji="1" lang="en-US" altLang="zh-CN" sz="3600" b="0" i="1" smtClean="0">
                                        <a:latin typeface="Cambria Math" panose="02040503050406030204" pitchFamily="18" charset="0"/>
                                      </a:rPr>
                                    </m:ctrlPr>
                                  </m:dPr>
                                  <m:e>
                                    <m:r>
                                      <a:rPr kumimoji="1" lang="en-US" altLang="zh-CN" sz="3600" b="0" i="1" smtClean="0">
                                        <a:latin typeface="Cambria Math" charset="0"/>
                                      </a:rPr>
                                      <m:t>𝐹</m:t>
                                    </m:r>
                                  </m:e>
                                </m:d>
                              </m:e>
                            </m:func>
                            <m:r>
                              <a:rPr kumimoji="1" lang="en-US" altLang="zh-CN" sz="3600" b="0" i="1" smtClean="0">
                                <a:latin typeface="Cambria Math" charset="0"/>
                              </a:rPr>
                              <m:t>+</m:t>
                            </m:r>
                            <m:func>
                              <m:funcPr>
                                <m:ctrlPr>
                                  <a:rPr kumimoji="1" lang="en-US" altLang="zh-CN" sz="3600" b="0" i="1" smtClean="0">
                                    <a:latin typeface="Cambria Math" panose="02040503050406030204" pitchFamily="18" charset="0"/>
                                  </a:rPr>
                                </m:ctrlPr>
                              </m:funcPr>
                              <m:fName>
                                <m:r>
                                  <m:rPr>
                                    <m:sty m:val="p"/>
                                  </m:rPr>
                                  <a:rPr kumimoji="1" lang="en-US" altLang="zh-CN" sz="3600" b="0" i="0" smtClean="0">
                                    <a:latin typeface="Cambria Math" charset="0"/>
                                  </a:rPr>
                                  <m:t>Pr</m:t>
                                </m:r>
                              </m:fName>
                              <m:e>
                                <m:r>
                                  <a:rPr kumimoji="1" lang="en-US" altLang="zh-CN" sz="3600" b="0" i="1" smtClean="0">
                                    <a:latin typeface="Cambria Math" charset="0"/>
                                  </a:rPr>
                                  <m:t>[</m:t>
                                </m:r>
                                <m:r>
                                  <a:rPr kumimoji="1" lang="en-US" altLang="zh-CN" sz="3600" b="0" i="1" smtClean="0">
                                    <a:latin typeface="Cambria Math" charset="0"/>
                                  </a:rPr>
                                  <m:t>𝐸</m:t>
                                </m:r>
                                <m:r>
                                  <a:rPr kumimoji="1" lang="en-US" altLang="zh-CN" sz="3600" b="0" i="1" smtClean="0">
                                    <a:latin typeface="Cambria Math" charset="0"/>
                                  </a:rPr>
                                  <m:t>∣</m:t>
                                </m:r>
                                <m:acc>
                                  <m:accPr>
                                    <m:chr m:val="̅"/>
                                    <m:ctrlPr>
                                      <a:rPr kumimoji="1" lang="en-US" altLang="zh-CN" sz="3600" b="0" i="1" smtClean="0">
                                        <a:latin typeface="Cambria Math" panose="02040503050406030204" pitchFamily="18" charset="0"/>
                                      </a:rPr>
                                    </m:ctrlPr>
                                  </m:accPr>
                                  <m:e>
                                    <m:r>
                                      <a:rPr kumimoji="1" lang="en-US" altLang="zh-CN" sz="3600" b="0" i="1" smtClean="0">
                                        <a:latin typeface="Cambria Math" charset="0"/>
                                      </a:rPr>
                                      <m:t>𝐹</m:t>
                                    </m:r>
                                  </m:e>
                                </m:acc>
                                <m:r>
                                  <a:rPr kumimoji="1" lang="en-US" altLang="zh-CN" sz="3600" b="0" i="1" smtClean="0">
                                    <a:latin typeface="Cambria Math" charset="0"/>
                                  </a:rPr>
                                  <m:t>]</m:t>
                                </m:r>
                              </m:e>
                            </m:func>
                            <m:r>
                              <m:rPr>
                                <m:sty m:val="p"/>
                              </m:rPr>
                              <a:rPr kumimoji="1" lang="en-US" altLang="zh-CN" sz="3600" b="0" i="0" smtClean="0">
                                <a:latin typeface="Cambria Math" charset="0"/>
                              </a:rPr>
                              <m:t>Pr</m:t>
                            </m:r>
                            <m:r>
                              <a:rPr kumimoji="1" lang="en-US" altLang="zh-CN" sz="3600" b="0" i="1" smtClean="0">
                                <a:latin typeface="Cambria Math" charset="0"/>
                              </a:rPr>
                              <m:t>⁡[</m:t>
                            </m:r>
                            <m:acc>
                              <m:accPr>
                                <m:chr m:val="̅"/>
                                <m:ctrlPr>
                                  <a:rPr kumimoji="1" lang="en-US" altLang="zh-CN" sz="3600" b="0" i="1" smtClean="0">
                                    <a:latin typeface="Cambria Math" panose="02040503050406030204" pitchFamily="18" charset="0"/>
                                  </a:rPr>
                                </m:ctrlPr>
                              </m:accPr>
                              <m:e>
                                <m:r>
                                  <a:rPr kumimoji="1" lang="en-US" altLang="zh-CN" sz="3600" b="0" i="1" smtClean="0">
                                    <a:latin typeface="Cambria Math" charset="0"/>
                                  </a:rPr>
                                  <m:t>𝐹</m:t>
                                </m:r>
                              </m:e>
                            </m:acc>
                            <m:r>
                              <a:rPr kumimoji="1" lang="en-US" altLang="zh-CN" sz="3600" b="0" i="1" smtClean="0">
                                <a:latin typeface="Cambria Math" charset="0"/>
                              </a:rPr>
                              <m:t>]</m:t>
                            </m:r>
                          </m:e>
                        </m:func>
                      </m:den>
                    </m:f>
                  </m:oMath>
                </a14:m>
                <a:endParaRPr kumimoji="1" lang="zh-CN" altLang="en-US" dirty="0"/>
              </a:p>
              <a:p>
                <a:pPr marL="0" indent="0">
                  <a:buNone/>
                </a:pPr>
                <a:endParaRPr kumimoji="1" lang="zh-CN" altLang="en-US" dirty="0"/>
              </a:p>
            </p:txBody>
          </p:sp>
        </mc:Choice>
        <mc:Fallback xmlns="">
          <p:sp>
            <p:nvSpPr>
              <p:cNvPr id="2" name="内容占位符 1"/>
              <p:cNvSpPr>
                <a:spLocks noGrp="1" noRot="1" noChangeAspect="1" noMove="1" noResize="1" noEditPoints="1" noAdjustHandles="1" noChangeArrowheads="1" noChangeShapeType="1" noTextEdit="1"/>
              </p:cNvSpPr>
              <p:nvPr>
                <p:ph idx="1"/>
              </p:nvPr>
            </p:nvSpPr>
            <p:spPr>
              <a:blipFill rotWithShape="0">
                <a:blip r:embed="rId2"/>
                <a:stretch>
                  <a:fillRect l="-2222" t="-2291"/>
                </a:stretch>
              </a:blipFill>
            </p:spPr>
            <p:txBody>
              <a:bodyPr/>
              <a:lstStyle/>
              <a:p>
                <a:r>
                  <a:rPr lang="zh-CN" altLang="en-US">
                    <a:noFill/>
                  </a:rPr>
                  <a:t> </a:t>
                </a:r>
              </a:p>
            </p:txBody>
          </p:sp>
        </mc:Fallback>
      </mc:AlternateContent>
      <p:sp>
        <p:nvSpPr>
          <p:cNvPr id="3" name="标题 2"/>
          <p:cNvSpPr>
            <a:spLocks noGrp="1"/>
          </p:cNvSpPr>
          <p:nvPr>
            <p:ph type="title"/>
          </p:nvPr>
        </p:nvSpPr>
        <p:spPr/>
        <p:txBody>
          <a:bodyPr/>
          <a:lstStyle/>
          <a:p>
            <a:r>
              <a:rPr kumimoji="1" lang="zh-CN" altLang="en-US" dirty="0"/>
              <a:t>贝叶斯定理</a:t>
            </a:r>
          </a:p>
        </p:txBody>
      </p:sp>
    </p:spTree>
    <p:extLst>
      <p:ext uri="{BB962C8B-B14F-4D97-AF65-F5344CB8AC3E}">
        <p14:creationId xmlns:p14="http://schemas.microsoft.com/office/powerpoint/2010/main" val="8651443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p:cNvSpPr>
                <a:spLocks noGrp="1"/>
              </p:cNvSpPr>
              <p:nvPr>
                <p:ph idx="1"/>
              </p:nvPr>
            </p:nvSpPr>
            <p:spPr/>
            <p:txBody>
              <a:bodyPr/>
              <a:lstStyle/>
              <a:p>
                <a:r>
                  <a:rPr kumimoji="1" lang="zh-CN" altLang="en-US" dirty="0"/>
                  <a:t>由条件概率定义</a:t>
                </a:r>
              </a:p>
              <a:p>
                <a:pPr marL="0" indent="0">
                  <a:buNone/>
                </a:pPr>
                <a14:m>
                  <m:oMathPara xmlns:m="http://schemas.openxmlformats.org/officeDocument/2006/math">
                    <m:oMathParaPr>
                      <m:jc m:val="centerGroup"/>
                    </m:oMathParaPr>
                    <m:oMath xmlns:m="http://schemas.openxmlformats.org/officeDocument/2006/math">
                      <m:func>
                        <m:funcPr>
                          <m:ctrlPr>
                            <a:rPr kumimoji="1" lang="en-US" altLang="zh-CN" i="1">
                              <a:latin typeface="Cambria Math" panose="02040503050406030204" pitchFamily="18" charset="0"/>
                            </a:rPr>
                          </m:ctrlPr>
                        </m:funcPr>
                        <m:fName>
                          <m:r>
                            <m:rPr>
                              <m:sty m:val="p"/>
                            </m:rPr>
                            <a:rPr kumimoji="1" lang="en-US" altLang="zh-CN">
                              <a:latin typeface="Cambria Math" charset="0"/>
                            </a:rPr>
                            <m:t>Pr</m:t>
                          </m:r>
                        </m:fName>
                        <m:e>
                          <m:d>
                            <m:dPr>
                              <m:begChr m:val="["/>
                              <m:endChr m:val="]"/>
                              <m:sepChr m:val="∣"/>
                              <m:ctrlPr>
                                <a:rPr kumimoji="1" lang="en-US" altLang="zh-CN" i="1">
                                  <a:latin typeface="Cambria Math" panose="02040503050406030204" pitchFamily="18" charset="0"/>
                                </a:rPr>
                              </m:ctrlPr>
                            </m:dPr>
                            <m:e>
                              <m:r>
                                <a:rPr kumimoji="1" lang="en-US" altLang="zh-CN" i="1">
                                  <a:latin typeface="Cambria Math" charset="0"/>
                                </a:rPr>
                                <m:t>𝐹</m:t>
                              </m:r>
                            </m:e>
                            <m:e>
                              <m:r>
                                <a:rPr kumimoji="1" lang="en-US" altLang="zh-CN" i="1">
                                  <a:latin typeface="Cambria Math" charset="0"/>
                                </a:rPr>
                                <m:t>𝐸</m:t>
                              </m:r>
                            </m:e>
                          </m:d>
                        </m:e>
                      </m:func>
                      <m:func>
                        <m:funcPr>
                          <m:ctrlPr>
                            <a:rPr kumimoji="1" lang="en-US" altLang="zh-CN" i="1">
                              <a:latin typeface="Cambria Math" panose="02040503050406030204" pitchFamily="18" charset="0"/>
                            </a:rPr>
                          </m:ctrlPr>
                        </m:funcPr>
                        <m:fName>
                          <m:r>
                            <m:rPr>
                              <m:sty m:val="p"/>
                            </m:rPr>
                            <a:rPr kumimoji="1" lang="en-US" altLang="zh-CN">
                              <a:latin typeface="Cambria Math" charset="0"/>
                            </a:rPr>
                            <m:t>Pr</m:t>
                          </m:r>
                        </m:fName>
                        <m:e>
                          <m:d>
                            <m:dPr>
                              <m:begChr m:val="["/>
                              <m:endChr m:val="]"/>
                              <m:ctrlPr>
                                <a:rPr kumimoji="1" lang="en-US" altLang="zh-CN" i="1">
                                  <a:latin typeface="Cambria Math" panose="02040503050406030204" pitchFamily="18" charset="0"/>
                                </a:rPr>
                              </m:ctrlPr>
                            </m:dPr>
                            <m:e>
                              <m:r>
                                <a:rPr kumimoji="1" lang="en-US" altLang="zh-CN" i="1">
                                  <a:latin typeface="Cambria Math" charset="0"/>
                                </a:rPr>
                                <m:t>𝐸</m:t>
                              </m:r>
                            </m:e>
                          </m:d>
                        </m:e>
                      </m:func>
                      <m:r>
                        <a:rPr kumimoji="1" lang="en-US" altLang="zh-CN" i="1">
                          <a:latin typeface="Cambria Math" charset="0"/>
                        </a:rPr>
                        <m:t>=</m:t>
                      </m:r>
                      <m:func>
                        <m:funcPr>
                          <m:ctrlPr>
                            <a:rPr kumimoji="1" lang="en-US" altLang="zh-CN" i="1">
                              <a:latin typeface="Cambria Math" panose="02040503050406030204" pitchFamily="18" charset="0"/>
                            </a:rPr>
                          </m:ctrlPr>
                        </m:funcPr>
                        <m:fName>
                          <m:r>
                            <m:rPr>
                              <m:sty m:val="p"/>
                            </m:rPr>
                            <a:rPr kumimoji="1" lang="en-US" altLang="zh-CN">
                              <a:latin typeface="Cambria Math" charset="0"/>
                            </a:rPr>
                            <m:t>Pr</m:t>
                          </m:r>
                        </m:fName>
                        <m:e>
                          <m:d>
                            <m:dPr>
                              <m:begChr m:val="["/>
                              <m:endChr m:val="]"/>
                              <m:ctrlPr>
                                <a:rPr kumimoji="1" lang="en-US" altLang="zh-CN" i="1">
                                  <a:latin typeface="Cambria Math" panose="02040503050406030204" pitchFamily="18" charset="0"/>
                                </a:rPr>
                              </m:ctrlPr>
                            </m:dPr>
                            <m:e>
                              <m:r>
                                <a:rPr kumimoji="1" lang="en-US" altLang="zh-CN" i="1">
                                  <a:latin typeface="Cambria Math" charset="0"/>
                                </a:rPr>
                                <m:t>𝐹</m:t>
                              </m:r>
                              <m:r>
                                <a:rPr kumimoji="1" lang="en-US" altLang="zh-CN" i="1">
                                  <a:latin typeface="Cambria Math" charset="0"/>
                                </a:rPr>
                                <m:t>∩</m:t>
                              </m:r>
                              <m:r>
                                <a:rPr kumimoji="1" lang="en-US" altLang="zh-CN" i="1">
                                  <a:latin typeface="Cambria Math" charset="0"/>
                                </a:rPr>
                                <m:t>𝐸</m:t>
                              </m:r>
                            </m:e>
                          </m:d>
                        </m:e>
                      </m:func>
                    </m:oMath>
                  </m:oMathPara>
                </a14:m>
                <a:endParaRPr kumimoji="1" lang="zh-CN" altLang="en-US" i="1" dirty="0">
                  <a:latin typeface="Cambria Math" charset="0"/>
                </a:endParaRPr>
              </a:p>
              <a:p>
                <a:pPr marL="0" indent="0">
                  <a:buNone/>
                </a:pPr>
                <a14:m>
                  <m:oMathPara xmlns:m="http://schemas.openxmlformats.org/officeDocument/2006/math">
                    <m:oMathParaPr>
                      <m:jc m:val="centerGroup"/>
                    </m:oMathParaPr>
                    <m:oMath xmlns:m="http://schemas.openxmlformats.org/officeDocument/2006/math">
                      <m:r>
                        <a:rPr kumimoji="1" lang="zh-CN" altLang="en-US" i="1">
                          <a:latin typeface="Cambria Math" charset="0"/>
                        </a:rPr>
                        <m:t>           </m:t>
                      </m:r>
                      <m:r>
                        <a:rPr kumimoji="1" lang="en-US" altLang="zh-CN" i="1">
                          <a:latin typeface="Cambria Math" charset="0"/>
                        </a:rPr>
                        <m:t>=</m:t>
                      </m:r>
                      <m:func>
                        <m:funcPr>
                          <m:ctrlPr>
                            <a:rPr kumimoji="1" lang="en-US" altLang="zh-CN" i="1">
                              <a:latin typeface="Cambria Math" panose="02040503050406030204" pitchFamily="18" charset="0"/>
                            </a:rPr>
                          </m:ctrlPr>
                        </m:funcPr>
                        <m:fName>
                          <m:r>
                            <m:rPr>
                              <m:sty m:val="p"/>
                            </m:rPr>
                            <a:rPr kumimoji="1" lang="en-US" altLang="zh-CN">
                              <a:latin typeface="Cambria Math" charset="0"/>
                            </a:rPr>
                            <m:t>Pr</m:t>
                          </m:r>
                        </m:fName>
                        <m:e>
                          <m:d>
                            <m:dPr>
                              <m:begChr m:val="["/>
                              <m:endChr m:val="]"/>
                              <m:ctrlPr>
                                <a:rPr kumimoji="1" lang="en-US" altLang="zh-CN" i="1">
                                  <a:latin typeface="Cambria Math" panose="02040503050406030204" pitchFamily="18" charset="0"/>
                                </a:rPr>
                              </m:ctrlPr>
                            </m:dPr>
                            <m:e>
                              <m:r>
                                <a:rPr kumimoji="1" lang="en-US" altLang="zh-CN" i="1">
                                  <a:latin typeface="Cambria Math" charset="0"/>
                                </a:rPr>
                                <m:t>𝐸</m:t>
                              </m:r>
                              <m:r>
                                <a:rPr kumimoji="1" lang="en-US" altLang="zh-CN" i="1">
                                  <a:latin typeface="Cambria Math" charset="0"/>
                                </a:rPr>
                                <m:t>∩</m:t>
                              </m:r>
                              <m:r>
                                <m:rPr>
                                  <m:sty m:val="p"/>
                                </m:rPr>
                                <a:rPr kumimoji="1" lang="en-US" altLang="zh-CN" i="1">
                                  <a:latin typeface="Cambria Math" charset="0"/>
                                </a:rPr>
                                <m:t>F</m:t>
                              </m:r>
                            </m:e>
                          </m:d>
                        </m:e>
                      </m:func>
                      <m:r>
                        <a:rPr kumimoji="1" lang="en-US" altLang="zh-CN" i="1">
                          <a:latin typeface="Cambria Math" charset="0"/>
                        </a:rPr>
                        <m:t>=</m:t>
                      </m:r>
                      <m:func>
                        <m:funcPr>
                          <m:ctrlPr>
                            <a:rPr kumimoji="1" lang="en-US" altLang="zh-CN" i="1">
                              <a:latin typeface="Cambria Math" panose="02040503050406030204" pitchFamily="18" charset="0"/>
                            </a:rPr>
                          </m:ctrlPr>
                        </m:funcPr>
                        <m:fName>
                          <m:r>
                            <m:rPr>
                              <m:sty m:val="p"/>
                            </m:rPr>
                            <a:rPr kumimoji="1" lang="en-US" altLang="zh-CN">
                              <a:latin typeface="Cambria Math" charset="0"/>
                            </a:rPr>
                            <m:t>Pr</m:t>
                          </m:r>
                        </m:fName>
                        <m:e>
                          <m:d>
                            <m:dPr>
                              <m:begChr m:val="["/>
                              <m:endChr m:val="]"/>
                              <m:sepChr m:val="∣"/>
                              <m:ctrlPr>
                                <a:rPr kumimoji="1" lang="en-US" altLang="zh-CN" i="1">
                                  <a:latin typeface="Cambria Math" panose="02040503050406030204" pitchFamily="18" charset="0"/>
                                </a:rPr>
                              </m:ctrlPr>
                            </m:dPr>
                            <m:e>
                              <m:r>
                                <a:rPr kumimoji="1" lang="en-US" altLang="zh-CN" b="0" i="1" smtClean="0">
                                  <a:latin typeface="Cambria Math" charset="0"/>
                                </a:rPr>
                                <m:t>𝐸</m:t>
                              </m:r>
                            </m:e>
                            <m:e>
                              <m:r>
                                <a:rPr kumimoji="1" lang="en-US" altLang="zh-CN" b="0" i="1" smtClean="0">
                                  <a:latin typeface="Cambria Math" charset="0"/>
                                </a:rPr>
                                <m:t>𝐹</m:t>
                              </m:r>
                            </m:e>
                          </m:d>
                        </m:e>
                      </m:func>
                      <m:func>
                        <m:funcPr>
                          <m:ctrlPr>
                            <a:rPr kumimoji="1" lang="en-US" altLang="zh-CN" i="1">
                              <a:latin typeface="Cambria Math" panose="02040503050406030204" pitchFamily="18" charset="0"/>
                            </a:rPr>
                          </m:ctrlPr>
                        </m:funcPr>
                        <m:fName>
                          <m:r>
                            <m:rPr>
                              <m:sty m:val="p"/>
                            </m:rPr>
                            <a:rPr kumimoji="1" lang="en-US" altLang="zh-CN">
                              <a:latin typeface="Cambria Math" charset="0"/>
                            </a:rPr>
                            <m:t>Pr</m:t>
                          </m:r>
                        </m:fName>
                        <m:e>
                          <m:d>
                            <m:dPr>
                              <m:begChr m:val="["/>
                              <m:endChr m:val="]"/>
                              <m:ctrlPr>
                                <a:rPr kumimoji="1" lang="en-US" altLang="zh-CN" i="1">
                                  <a:latin typeface="Cambria Math" panose="02040503050406030204" pitchFamily="18" charset="0"/>
                                </a:rPr>
                              </m:ctrlPr>
                            </m:dPr>
                            <m:e>
                              <m:r>
                                <a:rPr kumimoji="1" lang="en-US" altLang="zh-CN" b="0" i="1" smtClean="0">
                                  <a:latin typeface="Cambria Math" charset="0"/>
                                </a:rPr>
                                <m:t>𝐹</m:t>
                              </m:r>
                            </m:e>
                          </m:d>
                        </m:e>
                      </m:func>
                    </m:oMath>
                  </m:oMathPara>
                </a14:m>
                <a:endParaRPr kumimoji="1" lang="zh-CN" altLang="en-US" dirty="0"/>
              </a:p>
              <a:p>
                <a:r>
                  <a:rPr kumimoji="1" lang="zh-CN" altLang="en-US" dirty="0"/>
                  <a:t>又</a:t>
                </a:r>
              </a:p>
              <a:p>
                <a:pPr marL="0" indent="0">
                  <a:buNone/>
                </a:pPr>
                <a:r>
                  <a:rPr kumimoji="1" lang="zh-CN" altLang="en-US" dirty="0"/>
                  <a:t>      </a:t>
                </a:r>
                <a14:m>
                  <m:oMath xmlns:m="http://schemas.openxmlformats.org/officeDocument/2006/math">
                    <m:func>
                      <m:funcPr>
                        <m:ctrlPr>
                          <a:rPr kumimoji="1" lang="en-US" altLang="zh-CN" i="1">
                            <a:latin typeface="Cambria Math" panose="02040503050406030204" pitchFamily="18" charset="0"/>
                          </a:rPr>
                        </m:ctrlPr>
                      </m:funcPr>
                      <m:fName>
                        <m:r>
                          <m:rPr>
                            <m:sty m:val="p"/>
                          </m:rPr>
                          <a:rPr kumimoji="1" lang="en-US" altLang="zh-CN">
                            <a:latin typeface="Cambria Math" charset="0"/>
                          </a:rPr>
                          <m:t>Pr</m:t>
                        </m:r>
                      </m:fName>
                      <m:e>
                        <m:r>
                          <a:rPr kumimoji="1" lang="en-US" altLang="zh-CN" b="0" i="1" smtClean="0">
                            <a:latin typeface="Cambria Math" charset="0"/>
                          </a:rPr>
                          <m:t>[</m:t>
                        </m:r>
                        <m:r>
                          <a:rPr kumimoji="1" lang="en-US" altLang="zh-CN" b="0" i="1" smtClean="0">
                            <a:latin typeface="Cambria Math" charset="0"/>
                          </a:rPr>
                          <m:t>𝐸</m:t>
                        </m:r>
                        <m:r>
                          <a:rPr kumimoji="1" lang="en-US" altLang="zh-CN" b="0" i="1" smtClean="0">
                            <a:latin typeface="Cambria Math" charset="0"/>
                          </a:rPr>
                          <m:t>]</m:t>
                        </m:r>
                      </m:e>
                    </m:func>
                    <m:r>
                      <a:rPr kumimoji="1" lang="en-US" altLang="zh-CN" b="0" i="1" smtClean="0">
                        <a:latin typeface="Cambria Math" charset="0"/>
                      </a:rPr>
                      <m:t>=</m:t>
                    </m:r>
                    <m:func>
                      <m:funcPr>
                        <m:ctrlPr>
                          <a:rPr kumimoji="1" lang="en-US" altLang="zh-CN" i="1" smtClean="0">
                            <a:latin typeface="Cambria Math" panose="02040503050406030204" pitchFamily="18" charset="0"/>
                          </a:rPr>
                        </m:ctrlPr>
                      </m:funcPr>
                      <m:fName>
                        <m:r>
                          <m:rPr>
                            <m:sty m:val="p"/>
                          </m:rPr>
                          <a:rPr kumimoji="1" lang="en-US" altLang="zh-CN">
                            <a:latin typeface="Cambria Math" charset="0"/>
                          </a:rPr>
                          <m:t>Pr</m:t>
                        </m:r>
                      </m:fName>
                      <m:e>
                        <m:d>
                          <m:dPr>
                            <m:begChr m:val="["/>
                            <m:endChr m:val="]"/>
                            <m:ctrlPr>
                              <a:rPr kumimoji="1" lang="en-US" altLang="zh-CN" i="1">
                                <a:latin typeface="Cambria Math" panose="02040503050406030204" pitchFamily="18" charset="0"/>
                              </a:rPr>
                            </m:ctrlPr>
                          </m:dPr>
                          <m:e>
                            <m:d>
                              <m:dPr>
                                <m:ctrlPr>
                                  <a:rPr kumimoji="1" lang="en-US" altLang="zh-CN" b="0" i="1" smtClean="0">
                                    <a:latin typeface="Cambria Math" panose="02040503050406030204" pitchFamily="18" charset="0"/>
                                  </a:rPr>
                                </m:ctrlPr>
                              </m:dPr>
                              <m:e>
                                <m:r>
                                  <a:rPr kumimoji="1" lang="en-US" altLang="zh-CN" i="1">
                                    <a:latin typeface="Cambria Math" charset="0"/>
                                  </a:rPr>
                                  <m:t>𝐸</m:t>
                                </m:r>
                                <m:r>
                                  <a:rPr kumimoji="1" lang="en-US" altLang="zh-CN" b="0" i="1" smtClean="0">
                                    <a:latin typeface="Cambria Math" charset="0"/>
                                  </a:rPr>
                                  <m:t>∩</m:t>
                                </m:r>
                                <m:r>
                                  <a:rPr kumimoji="1" lang="en-US" altLang="zh-CN" b="0" i="1" smtClean="0">
                                    <a:latin typeface="Cambria Math" charset="0"/>
                                  </a:rPr>
                                  <m:t>𝐹</m:t>
                                </m:r>
                              </m:e>
                            </m:d>
                            <m:r>
                              <a:rPr kumimoji="1" lang="en-US" altLang="zh-CN" b="0" i="1" smtClean="0">
                                <a:latin typeface="Cambria Math" charset="0"/>
                              </a:rPr>
                              <m:t>∪(</m:t>
                            </m:r>
                            <m:r>
                              <a:rPr kumimoji="1" lang="en-US" altLang="zh-CN" b="0" i="1" smtClean="0">
                                <a:latin typeface="Cambria Math" charset="0"/>
                              </a:rPr>
                              <m:t>𝐸</m:t>
                            </m:r>
                            <m:r>
                              <a:rPr kumimoji="1" lang="en-US" altLang="zh-CN" b="0" i="1" smtClean="0">
                                <a:latin typeface="Cambria Math" charset="0"/>
                              </a:rPr>
                              <m:t>∪</m:t>
                            </m:r>
                            <m:acc>
                              <m:accPr>
                                <m:chr m:val="̅"/>
                                <m:ctrlPr>
                                  <a:rPr kumimoji="1" lang="en-US" altLang="zh-CN" b="0" i="1" smtClean="0">
                                    <a:latin typeface="Cambria Math" panose="02040503050406030204" pitchFamily="18" charset="0"/>
                                  </a:rPr>
                                </m:ctrlPr>
                              </m:accPr>
                              <m:e>
                                <m:r>
                                  <a:rPr kumimoji="1" lang="en-US" altLang="zh-CN" b="0" i="1" smtClean="0">
                                    <a:latin typeface="Cambria Math" charset="0"/>
                                  </a:rPr>
                                  <m:t>𝐹</m:t>
                                </m:r>
                              </m:e>
                            </m:acc>
                            <m:r>
                              <a:rPr kumimoji="1" lang="en-US" altLang="zh-CN" b="0" i="1" smtClean="0">
                                <a:latin typeface="Cambria Math" charset="0"/>
                              </a:rPr>
                              <m:t>)</m:t>
                            </m:r>
                          </m:e>
                        </m:d>
                      </m:e>
                    </m:func>
                  </m:oMath>
                </a14:m>
                <a:br>
                  <a:rPr kumimoji="1" lang="zh-CN" altLang="en-US" i="1" dirty="0">
                    <a:latin typeface="Cambria Math" charset="0"/>
                  </a:rPr>
                </a:br>
                <a14:m>
                  <m:oMathPara xmlns:m="http://schemas.openxmlformats.org/officeDocument/2006/math">
                    <m:oMathParaPr>
                      <m:jc m:val="centerGroup"/>
                    </m:oMathParaPr>
                    <m:oMath xmlns:m="http://schemas.openxmlformats.org/officeDocument/2006/math">
                      <m:r>
                        <a:rPr kumimoji="1" lang="zh-CN" altLang="en-US" b="0" i="1" smtClean="0">
                          <a:latin typeface="Cambria Math" charset="0"/>
                        </a:rPr>
                        <m:t>   </m:t>
                      </m:r>
                      <m:r>
                        <a:rPr kumimoji="1" lang="en-US" altLang="zh-CN" b="0" i="1" smtClean="0">
                          <a:latin typeface="Cambria Math" charset="0"/>
                        </a:rPr>
                        <m:t>=</m:t>
                      </m:r>
                      <m:func>
                        <m:funcPr>
                          <m:ctrlPr>
                            <a:rPr kumimoji="1" lang="en-US" altLang="zh-CN" i="1">
                              <a:latin typeface="Cambria Math" panose="02040503050406030204" pitchFamily="18" charset="0"/>
                            </a:rPr>
                          </m:ctrlPr>
                        </m:funcPr>
                        <m:fName>
                          <m:r>
                            <m:rPr>
                              <m:sty m:val="p"/>
                            </m:rPr>
                            <a:rPr kumimoji="1" lang="en-US" altLang="zh-CN">
                              <a:latin typeface="Cambria Math" charset="0"/>
                            </a:rPr>
                            <m:t>Pr</m:t>
                          </m:r>
                        </m:fName>
                        <m:e>
                          <m:d>
                            <m:dPr>
                              <m:begChr m:val="["/>
                              <m:endChr m:val="]"/>
                              <m:ctrlPr>
                                <a:rPr kumimoji="1" lang="en-US" altLang="zh-CN" i="1">
                                  <a:latin typeface="Cambria Math" panose="02040503050406030204" pitchFamily="18" charset="0"/>
                                </a:rPr>
                              </m:ctrlPr>
                            </m:dPr>
                            <m:e>
                              <m:d>
                                <m:dPr>
                                  <m:ctrlPr>
                                    <a:rPr kumimoji="1" lang="en-US" altLang="zh-CN" i="1">
                                      <a:latin typeface="Cambria Math" panose="02040503050406030204" pitchFamily="18" charset="0"/>
                                    </a:rPr>
                                  </m:ctrlPr>
                                </m:dPr>
                                <m:e>
                                  <m:r>
                                    <a:rPr kumimoji="1" lang="en-US" altLang="zh-CN" i="1">
                                      <a:latin typeface="Cambria Math" charset="0"/>
                                    </a:rPr>
                                    <m:t>𝐸</m:t>
                                  </m:r>
                                  <m:r>
                                    <a:rPr kumimoji="1" lang="en-US" altLang="zh-CN" i="1">
                                      <a:latin typeface="Cambria Math" charset="0"/>
                                    </a:rPr>
                                    <m:t>∩</m:t>
                                  </m:r>
                                  <m:r>
                                    <a:rPr kumimoji="1" lang="en-US" altLang="zh-CN" i="1">
                                      <a:latin typeface="Cambria Math" charset="0"/>
                                    </a:rPr>
                                    <m:t>𝐹</m:t>
                                  </m:r>
                                </m:e>
                              </m:d>
                            </m:e>
                          </m:d>
                        </m:e>
                      </m:func>
                      <m:r>
                        <a:rPr kumimoji="1" lang="en-US" altLang="zh-CN" b="0" i="1" smtClean="0">
                          <a:latin typeface="Cambria Math" charset="0"/>
                        </a:rPr>
                        <m:t>+</m:t>
                      </m:r>
                      <m:func>
                        <m:funcPr>
                          <m:ctrlPr>
                            <a:rPr kumimoji="1" lang="en-US" altLang="zh-CN" i="1">
                              <a:latin typeface="Cambria Math" panose="02040503050406030204" pitchFamily="18" charset="0"/>
                            </a:rPr>
                          </m:ctrlPr>
                        </m:funcPr>
                        <m:fName>
                          <m:r>
                            <m:rPr>
                              <m:sty m:val="p"/>
                            </m:rPr>
                            <a:rPr kumimoji="1" lang="en-US" altLang="zh-CN">
                              <a:latin typeface="Cambria Math" charset="0"/>
                            </a:rPr>
                            <m:t>Pr</m:t>
                          </m:r>
                        </m:fName>
                        <m:e>
                          <m:d>
                            <m:dPr>
                              <m:begChr m:val="["/>
                              <m:endChr m:val="]"/>
                              <m:ctrlPr>
                                <a:rPr kumimoji="1" lang="en-US" altLang="zh-CN" i="1">
                                  <a:latin typeface="Cambria Math" panose="02040503050406030204" pitchFamily="18" charset="0"/>
                                </a:rPr>
                              </m:ctrlPr>
                            </m:dPr>
                            <m:e>
                              <m:d>
                                <m:dPr>
                                  <m:ctrlPr>
                                    <a:rPr kumimoji="1" lang="en-US" altLang="zh-CN" i="1">
                                      <a:latin typeface="Cambria Math" panose="02040503050406030204" pitchFamily="18" charset="0"/>
                                    </a:rPr>
                                  </m:ctrlPr>
                                </m:dPr>
                                <m:e>
                                  <m:r>
                                    <a:rPr kumimoji="1" lang="en-US" altLang="zh-CN" i="1">
                                      <a:latin typeface="Cambria Math" charset="0"/>
                                    </a:rPr>
                                    <m:t>𝐸</m:t>
                                  </m:r>
                                  <m:r>
                                    <a:rPr kumimoji="1" lang="en-US" altLang="zh-CN" i="1">
                                      <a:latin typeface="Cambria Math" charset="0"/>
                                    </a:rPr>
                                    <m:t>∩</m:t>
                                  </m:r>
                                  <m:acc>
                                    <m:accPr>
                                      <m:chr m:val="̅"/>
                                      <m:ctrlPr>
                                        <a:rPr kumimoji="1" lang="en-US" altLang="zh-CN" b="0" i="1" smtClean="0">
                                          <a:latin typeface="Cambria Math" panose="02040503050406030204" pitchFamily="18" charset="0"/>
                                        </a:rPr>
                                      </m:ctrlPr>
                                    </m:accPr>
                                    <m:e>
                                      <m:r>
                                        <a:rPr kumimoji="1" lang="en-US" altLang="zh-CN" b="0" i="1" smtClean="0">
                                          <a:latin typeface="Cambria Math" charset="0"/>
                                        </a:rPr>
                                        <m:t>𝐹</m:t>
                                      </m:r>
                                    </m:e>
                                  </m:acc>
                                </m:e>
                              </m:d>
                            </m:e>
                          </m:d>
                        </m:e>
                      </m:func>
                    </m:oMath>
                  </m:oMathPara>
                </a14:m>
                <a:endParaRPr kumimoji="1" lang="zh-CN" altLang="en-US" i="1" dirty="0">
                  <a:latin typeface="Cambria Math" charset="0"/>
                </a:endParaRPr>
              </a:p>
              <a:p>
                <a:pPr marL="0" indent="0">
                  <a:buNone/>
                </a:pPr>
                <a:r>
                  <a:rPr kumimoji="1" lang="zh-CN" altLang="en-US" b="0" dirty="0"/>
                  <a:t>                </a:t>
                </a:r>
                <a14:m>
                  <m:oMath xmlns:m="http://schemas.openxmlformats.org/officeDocument/2006/math">
                    <m:r>
                      <a:rPr kumimoji="1" lang="zh-CN" altLang="en-US" b="0" i="1" smtClean="0">
                        <a:latin typeface="Cambria Math" charset="0"/>
                      </a:rPr>
                      <m:t> </m:t>
                    </m:r>
                    <m:r>
                      <a:rPr kumimoji="1" lang="en-US" altLang="zh-CN" b="0" i="1" smtClean="0">
                        <a:latin typeface="Cambria Math" charset="0"/>
                      </a:rPr>
                      <m:t>=</m:t>
                    </m:r>
                    <m:func>
                      <m:funcPr>
                        <m:ctrlPr>
                          <a:rPr kumimoji="1" lang="en-US" altLang="zh-CN" i="1">
                            <a:latin typeface="Cambria Math" panose="02040503050406030204" pitchFamily="18" charset="0"/>
                          </a:rPr>
                        </m:ctrlPr>
                      </m:funcPr>
                      <m:fName>
                        <m:r>
                          <m:rPr>
                            <m:sty m:val="p"/>
                          </m:rPr>
                          <a:rPr kumimoji="1" lang="en-US" altLang="zh-CN">
                            <a:latin typeface="Cambria Math" charset="0"/>
                          </a:rPr>
                          <m:t>Pr</m:t>
                        </m:r>
                      </m:fName>
                      <m:e>
                        <m:d>
                          <m:dPr>
                            <m:begChr m:val="["/>
                            <m:endChr m:val="]"/>
                            <m:ctrlPr>
                              <a:rPr kumimoji="1" lang="en-US" altLang="zh-CN" i="1">
                                <a:latin typeface="Cambria Math" panose="02040503050406030204" pitchFamily="18" charset="0"/>
                              </a:rPr>
                            </m:ctrlPr>
                          </m:dPr>
                          <m:e>
                            <m:r>
                              <a:rPr kumimoji="1" lang="en-US" altLang="zh-CN" i="1">
                                <a:latin typeface="Cambria Math" charset="0"/>
                              </a:rPr>
                              <m:t>𝐸</m:t>
                            </m:r>
                            <m:r>
                              <a:rPr kumimoji="1" lang="en-US" altLang="zh-CN" i="1">
                                <a:latin typeface="Cambria Math" charset="0"/>
                              </a:rPr>
                              <m:t>∣</m:t>
                            </m:r>
                            <m:r>
                              <a:rPr kumimoji="1" lang="en-US" altLang="zh-CN" i="1">
                                <a:latin typeface="Cambria Math" charset="0"/>
                              </a:rPr>
                              <m:t>𝐹</m:t>
                            </m:r>
                          </m:e>
                        </m:d>
                        <m:func>
                          <m:funcPr>
                            <m:ctrlPr>
                              <a:rPr kumimoji="1" lang="en-US" altLang="zh-CN" i="1">
                                <a:latin typeface="Cambria Math" panose="02040503050406030204" pitchFamily="18" charset="0"/>
                              </a:rPr>
                            </m:ctrlPr>
                          </m:funcPr>
                          <m:fName>
                            <m:r>
                              <m:rPr>
                                <m:sty m:val="p"/>
                              </m:rPr>
                              <a:rPr kumimoji="1" lang="en-US" altLang="zh-CN">
                                <a:latin typeface="Cambria Math" charset="0"/>
                              </a:rPr>
                              <m:t>Pr</m:t>
                            </m:r>
                          </m:fName>
                          <m:e>
                            <m:d>
                              <m:dPr>
                                <m:begChr m:val="["/>
                                <m:endChr m:val="]"/>
                                <m:ctrlPr>
                                  <a:rPr kumimoji="1" lang="en-US" altLang="zh-CN" i="1">
                                    <a:latin typeface="Cambria Math" panose="02040503050406030204" pitchFamily="18" charset="0"/>
                                  </a:rPr>
                                </m:ctrlPr>
                              </m:dPr>
                              <m:e>
                                <m:r>
                                  <a:rPr kumimoji="1" lang="en-US" altLang="zh-CN" i="1">
                                    <a:latin typeface="Cambria Math" charset="0"/>
                                  </a:rPr>
                                  <m:t>𝐹</m:t>
                                </m:r>
                              </m:e>
                            </m:d>
                          </m:e>
                        </m:func>
                        <m:r>
                          <a:rPr kumimoji="1" lang="en-US" altLang="zh-CN" i="1">
                            <a:latin typeface="Cambria Math" charset="0"/>
                          </a:rPr>
                          <m:t>+</m:t>
                        </m:r>
                        <m:func>
                          <m:funcPr>
                            <m:ctrlPr>
                              <a:rPr kumimoji="1" lang="en-US" altLang="zh-CN" i="1">
                                <a:latin typeface="Cambria Math" panose="02040503050406030204" pitchFamily="18" charset="0"/>
                              </a:rPr>
                            </m:ctrlPr>
                          </m:funcPr>
                          <m:fName>
                            <m:r>
                              <m:rPr>
                                <m:sty m:val="p"/>
                              </m:rPr>
                              <a:rPr kumimoji="1" lang="en-US" altLang="zh-CN">
                                <a:latin typeface="Cambria Math" charset="0"/>
                              </a:rPr>
                              <m:t>Pr</m:t>
                            </m:r>
                          </m:fName>
                          <m:e>
                            <m:r>
                              <a:rPr kumimoji="1" lang="en-US" altLang="zh-CN" i="1">
                                <a:latin typeface="Cambria Math" charset="0"/>
                              </a:rPr>
                              <m:t>[</m:t>
                            </m:r>
                            <m:r>
                              <a:rPr kumimoji="1" lang="en-US" altLang="zh-CN" i="1">
                                <a:latin typeface="Cambria Math" charset="0"/>
                              </a:rPr>
                              <m:t>𝐸</m:t>
                            </m:r>
                            <m:r>
                              <a:rPr kumimoji="1" lang="en-US" altLang="zh-CN" i="1">
                                <a:latin typeface="Cambria Math" charset="0"/>
                              </a:rPr>
                              <m:t>∣</m:t>
                            </m:r>
                            <m:acc>
                              <m:accPr>
                                <m:chr m:val="̅"/>
                                <m:ctrlPr>
                                  <a:rPr kumimoji="1" lang="en-US" altLang="zh-CN" i="1">
                                    <a:latin typeface="Cambria Math" panose="02040503050406030204" pitchFamily="18" charset="0"/>
                                  </a:rPr>
                                </m:ctrlPr>
                              </m:accPr>
                              <m:e>
                                <m:r>
                                  <a:rPr kumimoji="1" lang="en-US" altLang="zh-CN" i="1">
                                    <a:latin typeface="Cambria Math" charset="0"/>
                                  </a:rPr>
                                  <m:t>𝐹</m:t>
                                </m:r>
                              </m:e>
                            </m:acc>
                            <m:r>
                              <a:rPr kumimoji="1" lang="en-US" altLang="zh-CN" i="1">
                                <a:latin typeface="Cambria Math" charset="0"/>
                              </a:rPr>
                              <m:t>]</m:t>
                            </m:r>
                          </m:e>
                        </m:func>
                        <m:r>
                          <m:rPr>
                            <m:sty m:val="p"/>
                          </m:rPr>
                          <a:rPr kumimoji="1" lang="en-US" altLang="zh-CN">
                            <a:latin typeface="Cambria Math" charset="0"/>
                          </a:rPr>
                          <m:t>Pr</m:t>
                        </m:r>
                        <m:r>
                          <a:rPr kumimoji="1" lang="en-US" altLang="zh-CN" i="1">
                            <a:latin typeface="Cambria Math" charset="0"/>
                          </a:rPr>
                          <m:t>⁡[</m:t>
                        </m:r>
                        <m:acc>
                          <m:accPr>
                            <m:chr m:val="̅"/>
                            <m:ctrlPr>
                              <a:rPr kumimoji="1" lang="en-US" altLang="zh-CN" i="1">
                                <a:latin typeface="Cambria Math" panose="02040503050406030204" pitchFamily="18" charset="0"/>
                              </a:rPr>
                            </m:ctrlPr>
                          </m:accPr>
                          <m:e>
                            <m:r>
                              <a:rPr kumimoji="1" lang="en-US" altLang="zh-CN" i="1">
                                <a:latin typeface="Cambria Math" charset="0"/>
                              </a:rPr>
                              <m:t>𝐹</m:t>
                            </m:r>
                          </m:e>
                        </m:acc>
                        <m:r>
                          <a:rPr kumimoji="1" lang="en-US" altLang="zh-CN" i="1">
                            <a:latin typeface="Cambria Math" charset="0"/>
                          </a:rPr>
                          <m:t>]</m:t>
                        </m:r>
                      </m:e>
                    </m:func>
                  </m:oMath>
                </a14:m>
                <a:r>
                  <a:rPr kumimoji="1" lang="zh-CN" altLang="en-US" dirty="0"/>
                  <a:t> </a:t>
                </a:r>
              </a:p>
            </p:txBody>
          </p:sp>
        </mc:Choice>
        <mc:Fallback xmlns="">
          <p:sp>
            <p:nvSpPr>
              <p:cNvPr id="2" name="内容占位符 1"/>
              <p:cNvSpPr>
                <a:spLocks noGrp="1" noRot="1" noChangeAspect="1" noMove="1" noResize="1" noEditPoints="1" noAdjustHandles="1" noChangeArrowheads="1" noChangeShapeType="1" noTextEdit="1"/>
              </p:cNvSpPr>
              <p:nvPr>
                <p:ph idx="1"/>
              </p:nvPr>
            </p:nvSpPr>
            <p:spPr>
              <a:blipFill rotWithShape="0">
                <a:blip r:embed="rId2"/>
                <a:stretch>
                  <a:fillRect t="-2291"/>
                </a:stretch>
              </a:blipFill>
            </p:spPr>
            <p:txBody>
              <a:bodyPr/>
              <a:lstStyle/>
              <a:p>
                <a:r>
                  <a:rPr lang="zh-CN" altLang="en-US">
                    <a:noFill/>
                  </a:rPr>
                  <a:t> </a:t>
                </a:r>
              </a:p>
            </p:txBody>
          </p:sp>
        </mc:Fallback>
      </mc:AlternateContent>
      <p:sp>
        <p:nvSpPr>
          <p:cNvPr id="3" name="标题 2"/>
          <p:cNvSpPr>
            <a:spLocks noGrp="1"/>
          </p:cNvSpPr>
          <p:nvPr>
            <p:ph type="title"/>
          </p:nvPr>
        </p:nvSpPr>
        <p:spPr/>
        <p:txBody>
          <a:bodyPr/>
          <a:lstStyle/>
          <a:p>
            <a:r>
              <a:rPr lang="zh-CN" altLang="en-US" dirty="0"/>
              <a:t>贝叶斯定理的推导</a:t>
            </a:r>
            <a:endParaRPr kumimoji="1" lang="zh-CN" altLang="en-US" dirty="0"/>
          </a:p>
        </p:txBody>
      </p:sp>
    </p:spTree>
    <p:extLst>
      <p:ext uri="{BB962C8B-B14F-4D97-AF65-F5344CB8AC3E}">
        <p14:creationId xmlns:p14="http://schemas.microsoft.com/office/powerpoint/2010/main" val="9829367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a:lnSpc>
                <a:spcPct val="150000"/>
              </a:lnSpc>
            </a:pPr>
            <a:r>
              <a:rPr kumimoji="1" lang="zh-CN" altLang="en-US" dirty="0"/>
              <a:t>直觉概率分析：三门问题</a:t>
            </a:r>
          </a:p>
          <a:p>
            <a:pPr>
              <a:lnSpc>
                <a:spcPct val="150000"/>
              </a:lnSpc>
            </a:pPr>
            <a:r>
              <a:rPr kumimoji="1" lang="zh-CN" altLang="en-US" dirty="0"/>
              <a:t>直觉的形式化：概率空间</a:t>
            </a:r>
          </a:p>
          <a:p>
            <a:pPr>
              <a:lnSpc>
                <a:spcPct val="150000"/>
              </a:lnSpc>
            </a:pPr>
            <a:r>
              <a:rPr kumimoji="1" lang="zh-CN" altLang="en-US" dirty="0"/>
              <a:t>条件概率与贝叶斯定理</a:t>
            </a:r>
          </a:p>
          <a:p>
            <a:pPr>
              <a:lnSpc>
                <a:spcPct val="150000"/>
              </a:lnSpc>
            </a:pPr>
            <a:r>
              <a:rPr kumimoji="1" lang="zh-CN" altLang="en-US" dirty="0"/>
              <a:t>随机变量及其期望与方差</a:t>
            </a:r>
          </a:p>
        </p:txBody>
      </p:sp>
      <p:sp>
        <p:nvSpPr>
          <p:cNvPr id="3" name="标题 2"/>
          <p:cNvSpPr>
            <a:spLocks noGrp="1"/>
          </p:cNvSpPr>
          <p:nvPr>
            <p:ph type="title"/>
          </p:nvPr>
        </p:nvSpPr>
        <p:spPr/>
        <p:txBody>
          <a:bodyPr/>
          <a:lstStyle/>
          <a:p>
            <a:r>
              <a:rPr kumimoji="1" lang="zh-CN" altLang="en-US" dirty="0"/>
              <a:t>提要</a:t>
            </a:r>
          </a:p>
        </p:txBody>
      </p:sp>
    </p:spTree>
    <p:extLst>
      <p:ext uri="{BB962C8B-B14F-4D97-AF65-F5344CB8AC3E}">
        <p14:creationId xmlns:p14="http://schemas.microsoft.com/office/powerpoint/2010/main" val="2389626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p:cNvSpPr>
                <a:spLocks noGrp="1"/>
              </p:cNvSpPr>
              <p:nvPr>
                <p:ph idx="1"/>
              </p:nvPr>
            </p:nvSpPr>
            <p:spPr/>
            <p:txBody>
              <a:bodyPr/>
              <a:lstStyle/>
              <a:p>
                <a:r>
                  <a:rPr kumimoji="1" lang="zh-CN" altLang="en-US" sz="2800" dirty="0"/>
                  <a:t>一些常用说法</a:t>
                </a:r>
              </a:p>
              <a:p>
                <a:pPr lvl="1"/>
                <a14:m>
                  <m:oMath xmlns:m="http://schemas.openxmlformats.org/officeDocument/2006/math">
                    <m:r>
                      <m:rPr>
                        <m:sty m:val="p"/>
                      </m:rPr>
                      <a:rPr kumimoji="1" lang="en-US" altLang="zh-CN" sz="2400" i="0" dirty="0" smtClean="0">
                        <a:latin typeface="Cambria Math" charset="0"/>
                      </a:rPr>
                      <m:t>Pr</m:t>
                    </m:r>
                    <m:r>
                      <a:rPr kumimoji="1" lang="en-US" altLang="zh-CN" sz="2400" b="0" i="1" dirty="0" smtClean="0">
                        <a:latin typeface="Cambria Math" charset="0"/>
                      </a:rPr>
                      <m:t>⁡[</m:t>
                    </m:r>
                    <m:r>
                      <a:rPr kumimoji="1" lang="en-US" altLang="zh-CN" sz="2400" i="1" dirty="0" smtClean="0">
                        <a:latin typeface="Cambria Math" charset="0"/>
                      </a:rPr>
                      <m:t>𝐴</m:t>
                    </m:r>
                    <m:r>
                      <a:rPr kumimoji="1" lang="en-US" altLang="zh-CN" sz="2400" b="0" i="1" dirty="0" smtClean="0">
                        <a:latin typeface="Cambria Math" charset="0"/>
                      </a:rPr>
                      <m:t>]</m:t>
                    </m:r>
                  </m:oMath>
                </a14:m>
                <a:r>
                  <a:rPr kumimoji="1" lang="zh-CN" altLang="en-US" sz="2400" dirty="0"/>
                  <a:t> 是</a:t>
                </a:r>
                <a14:m>
                  <m:oMath xmlns:m="http://schemas.openxmlformats.org/officeDocument/2006/math">
                    <m:r>
                      <a:rPr kumimoji="1" lang="zh-CN" altLang="en-US" sz="2400" dirty="0" smtClean="0">
                        <a:latin typeface="Cambria Math" charset="0"/>
                      </a:rPr>
                      <m:t> </m:t>
                    </m:r>
                    <m:r>
                      <a:rPr kumimoji="1" lang="en-US" altLang="zh-CN" sz="2400" i="1" dirty="0">
                        <a:latin typeface="Cambria Math" charset="0"/>
                      </a:rPr>
                      <m:t>𝐴</m:t>
                    </m:r>
                    <m:r>
                      <a:rPr kumimoji="1" lang="zh-CN" altLang="en-US" sz="2400" b="0" i="1" dirty="0" smtClean="0">
                        <a:latin typeface="Cambria Math" charset="0"/>
                      </a:rPr>
                      <m:t> </m:t>
                    </m:r>
                  </m:oMath>
                </a14:m>
                <a:r>
                  <a:rPr kumimoji="1" lang="zh-CN" altLang="en-US" sz="2400" dirty="0"/>
                  <a:t>的</a:t>
                </a:r>
                <a:r>
                  <a:rPr kumimoji="1" lang="zh-CN" altLang="en-US" sz="2400" b="1" dirty="0">
                    <a:solidFill>
                      <a:srgbClr val="C00000"/>
                    </a:solidFill>
                  </a:rPr>
                  <a:t>先验概率</a:t>
                </a:r>
                <a:r>
                  <a:rPr kumimoji="1" lang="zh-CN" altLang="en-US" sz="2400" dirty="0"/>
                  <a:t>。之所以称为</a:t>
                </a:r>
                <a:r>
                  <a:rPr kumimoji="1" lang="en-US" altLang="zh-CN" sz="2400" dirty="0"/>
                  <a:t>“</a:t>
                </a:r>
                <a:r>
                  <a:rPr kumimoji="1" lang="zh-CN" altLang="en-US" sz="2400" dirty="0"/>
                  <a:t>先验</a:t>
                </a:r>
                <a:r>
                  <a:rPr kumimoji="1" lang="en-US" altLang="zh-CN" sz="2400" dirty="0"/>
                  <a:t>”</a:t>
                </a:r>
                <a:r>
                  <a:rPr kumimoji="1" lang="zh-CN" altLang="en-US" sz="2400" dirty="0"/>
                  <a:t>是因为它不考虑任何</a:t>
                </a:r>
                <a14:m>
                  <m:oMath xmlns:m="http://schemas.openxmlformats.org/officeDocument/2006/math">
                    <m:r>
                      <a:rPr kumimoji="1" lang="zh-CN" altLang="en-US" sz="2400" b="0" i="0" dirty="0" smtClean="0">
                        <a:latin typeface="Cambria Math" charset="0"/>
                      </a:rPr>
                      <m:t> </m:t>
                    </m:r>
                    <m:r>
                      <a:rPr kumimoji="1" lang="en-US" altLang="zh-CN" sz="2400" i="1" dirty="0" smtClean="0">
                        <a:latin typeface="Cambria Math" charset="0"/>
                      </a:rPr>
                      <m:t>𝐵</m:t>
                    </m:r>
                    <m:r>
                      <a:rPr kumimoji="1" lang="zh-CN" altLang="en-US" sz="2400" b="0" i="1" dirty="0" smtClean="0">
                        <a:latin typeface="Cambria Math" charset="0"/>
                      </a:rPr>
                      <m:t> </m:t>
                    </m:r>
                  </m:oMath>
                </a14:m>
                <a:r>
                  <a:rPr kumimoji="1" lang="zh-CN" altLang="en-US" sz="2400" dirty="0"/>
                  <a:t>方面的因素。</a:t>
                </a:r>
              </a:p>
              <a:p>
                <a:pPr lvl="1"/>
                <a14:m>
                  <m:oMath xmlns:m="http://schemas.openxmlformats.org/officeDocument/2006/math">
                    <m:r>
                      <m:rPr>
                        <m:sty m:val="p"/>
                      </m:rPr>
                      <a:rPr kumimoji="1" lang="en-US" altLang="zh-CN" sz="2400" dirty="0">
                        <a:latin typeface="Cambria Math" charset="0"/>
                      </a:rPr>
                      <m:t>Pr</m:t>
                    </m:r>
                    <m:r>
                      <a:rPr kumimoji="1" lang="en-US" altLang="zh-CN" sz="2400" i="1" dirty="0">
                        <a:latin typeface="Cambria Math" charset="0"/>
                      </a:rPr>
                      <m:t>⁡[</m:t>
                    </m:r>
                    <m:r>
                      <a:rPr kumimoji="1" lang="en-US" altLang="zh-CN" sz="2400" i="1" dirty="0">
                        <a:latin typeface="Cambria Math" charset="0"/>
                      </a:rPr>
                      <m:t>𝐴</m:t>
                    </m:r>
                    <m:r>
                      <a:rPr kumimoji="1" lang="en-US" altLang="zh-CN" sz="2400" b="0" i="1" dirty="0" smtClean="0">
                        <a:latin typeface="Cambria Math" charset="0"/>
                      </a:rPr>
                      <m:t>∣</m:t>
                    </m:r>
                    <m:r>
                      <a:rPr kumimoji="1" lang="en-US" altLang="zh-CN" sz="2400" b="0" i="1" dirty="0" smtClean="0">
                        <a:latin typeface="Cambria Math" charset="0"/>
                      </a:rPr>
                      <m:t>𝐵</m:t>
                    </m:r>
                    <m:r>
                      <a:rPr kumimoji="1" lang="en-US" altLang="zh-CN" sz="2400" i="1" dirty="0">
                        <a:latin typeface="Cambria Math" charset="0"/>
                      </a:rPr>
                      <m:t>]</m:t>
                    </m:r>
                  </m:oMath>
                </a14:m>
                <a:r>
                  <a:rPr kumimoji="1" lang="zh-CN" altLang="en-US" sz="2400" dirty="0"/>
                  <a:t> 是已知</a:t>
                </a:r>
                <a14:m>
                  <m:oMath xmlns:m="http://schemas.openxmlformats.org/officeDocument/2006/math">
                    <m:r>
                      <a:rPr kumimoji="1" lang="zh-CN" altLang="en-US" sz="2400" b="0" i="0" dirty="0" smtClean="0">
                        <a:latin typeface="Cambria Math" charset="0"/>
                      </a:rPr>
                      <m:t> </m:t>
                    </m:r>
                    <m:r>
                      <a:rPr kumimoji="1" lang="en-US" altLang="zh-CN" sz="2400" i="1" dirty="0" smtClean="0">
                        <a:latin typeface="Cambria Math" charset="0"/>
                      </a:rPr>
                      <m:t>𝐵</m:t>
                    </m:r>
                    <m:r>
                      <a:rPr kumimoji="1" lang="zh-CN" altLang="en-US" sz="2400" b="0" i="1" dirty="0" smtClean="0">
                        <a:latin typeface="Cambria Math" charset="0"/>
                      </a:rPr>
                      <m:t> </m:t>
                    </m:r>
                  </m:oMath>
                </a14:m>
                <a:r>
                  <a:rPr kumimoji="1" lang="zh-CN" altLang="en-US" sz="2400" dirty="0"/>
                  <a:t>发生后</a:t>
                </a:r>
                <a14:m>
                  <m:oMath xmlns:m="http://schemas.openxmlformats.org/officeDocument/2006/math">
                    <m:r>
                      <a:rPr kumimoji="1" lang="zh-CN" altLang="en-US" sz="2400" b="0" i="0" dirty="0" smtClean="0">
                        <a:latin typeface="Cambria Math" charset="0"/>
                      </a:rPr>
                      <m:t> </m:t>
                    </m:r>
                    <m:r>
                      <a:rPr kumimoji="1" lang="en-US" altLang="zh-CN" sz="2400" i="1" dirty="0" smtClean="0">
                        <a:latin typeface="Cambria Math" charset="0"/>
                      </a:rPr>
                      <m:t>𝐴</m:t>
                    </m:r>
                    <m:r>
                      <a:rPr kumimoji="1" lang="zh-CN" altLang="en-US" sz="2400" b="0" i="1" dirty="0" smtClean="0">
                        <a:latin typeface="Cambria Math" charset="0"/>
                      </a:rPr>
                      <m:t> </m:t>
                    </m:r>
                  </m:oMath>
                </a14:m>
                <a:r>
                  <a:rPr kumimoji="1" lang="zh-CN" altLang="en-US" sz="2400" dirty="0"/>
                  <a:t>的条件概率或</a:t>
                </a:r>
                <a:r>
                  <a:rPr kumimoji="1" lang="zh-CN" altLang="en-US" sz="2400" b="1" dirty="0">
                    <a:solidFill>
                      <a:srgbClr val="C00000"/>
                    </a:solidFill>
                  </a:rPr>
                  <a:t>后验概率</a:t>
                </a:r>
                <a:r>
                  <a:rPr kumimoji="1" lang="zh-CN" altLang="en-US" sz="2400" dirty="0"/>
                  <a:t>。</a:t>
                </a:r>
              </a:p>
              <a:p>
                <a:pPr lvl="1"/>
                <a14:m>
                  <m:oMath xmlns:m="http://schemas.openxmlformats.org/officeDocument/2006/math">
                    <m:r>
                      <m:rPr>
                        <m:sty m:val="p"/>
                      </m:rPr>
                      <a:rPr kumimoji="1" lang="en-US" altLang="zh-CN" sz="2400" dirty="0">
                        <a:latin typeface="Cambria Math" charset="0"/>
                      </a:rPr>
                      <m:t>Pr</m:t>
                    </m:r>
                    <m:r>
                      <a:rPr kumimoji="1" lang="en-US" altLang="zh-CN" sz="2400" i="1" dirty="0">
                        <a:latin typeface="Cambria Math" charset="0"/>
                      </a:rPr>
                      <m:t>⁡[</m:t>
                    </m:r>
                    <m:r>
                      <a:rPr kumimoji="1" lang="en-US" altLang="zh-CN" sz="2400" i="1" dirty="0" smtClean="0">
                        <a:latin typeface="Cambria Math" charset="0"/>
                      </a:rPr>
                      <m:t>𝐵</m:t>
                    </m:r>
                    <m:r>
                      <a:rPr kumimoji="1" lang="en-US" altLang="zh-CN" sz="2400" i="1" dirty="0">
                        <a:latin typeface="Cambria Math" charset="0"/>
                      </a:rPr>
                      <m:t>∣</m:t>
                    </m:r>
                    <m:r>
                      <a:rPr kumimoji="1" lang="en-US" altLang="zh-CN" sz="2400" i="1" dirty="0" smtClean="0">
                        <a:latin typeface="Cambria Math" charset="0"/>
                      </a:rPr>
                      <m:t>𝐴</m:t>
                    </m:r>
                    <m:r>
                      <a:rPr kumimoji="1" lang="en-US" altLang="zh-CN" sz="2400" i="1" dirty="0">
                        <a:latin typeface="Cambria Math" charset="0"/>
                      </a:rPr>
                      <m:t>]</m:t>
                    </m:r>
                  </m:oMath>
                </a14:m>
                <a:r>
                  <a:rPr kumimoji="1" lang="zh-CN" altLang="en-US" sz="2400" dirty="0"/>
                  <a:t> 是已知</a:t>
                </a:r>
                <a14:m>
                  <m:oMath xmlns:m="http://schemas.openxmlformats.org/officeDocument/2006/math">
                    <m:r>
                      <a:rPr kumimoji="1" lang="zh-CN" altLang="en-US" sz="2400" b="0" i="0" dirty="0" smtClean="0">
                        <a:latin typeface="Cambria Math" charset="0"/>
                      </a:rPr>
                      <m:t> </m:t>
                    </m:r>
                    <m:r>
                      <a:rPr kumimoji="1" lang="en-US" altLang="zh-CN" sz="2400" i="1" dirty="0" smtClean="0">
                        <a:latin typeface="Cambria Math" charset="0"/>
                      </a:rPr>
                      <m:t>𝐴</m:t>
                    </m:r>
                    <m:r>
                      <a:rPr kumimoji="1" lang="zh-CN" altLang="en-US" sz="2400" b="0" i="1" dirty="0" smtClean="0">
                        <a:latin typeface="Cambria Math" charset="0"/>
                      </a:rPr>
                      <m:t> </m:t>
                    </m:r>
                  </m:oMath>
                </a14:m>
                <a:r>
                  <a:rPr kumimoji="1" lang="zh-CN" altLang="en-US" sz="2400" dirty="0"/>
                  <a:t>发生后</a:t>
                </a:r>
                <a14:m>
                  <m:oMath xmlns:m="http://schemas.openxmlformats.org/officeDocument/2006/math">
                    <m:r>
                      <a:rPr kumimoji="1" lang="zh-CN" altLang="en-US" sz="2400" b="0" i="0" dirty="0" smtClean="0">
                        <a:latin typeface="Cambria Math" charset="0"/>
                      </a:rPr>
                      <m:t> </m:t>
                    </m:r>
                    <m:r>
                      <a:rPr kumimoji="1" lang="en-US" altLang="zh-CN" sz="2400" i="1" dirty="0" smtClean="0">
                        <a:latin typeface="Cambria Math" charset="0"/>
                      </a:rPr>
                      <m:t>𝐵</m:t>
                    </m:r>
                    <m:r>
                      <a:rPr kumimoji="1" lang="zh-CN" altLang="en-US" sz="2400" b="0" i="1" dirty="0" smtClean="0">
                        <a:latin typeface="Cambria Math" charset="0"/>
                      </a:rPr>
                      <m:t> </m:t>
                    </m:r>
                  </m:oMath>
                </a14:m>
                <a:r>
                  <a:rPr kumimoji="1" lang="zh-CN" altLang="en-US" sz="2400" dirty="0"/>
                  <a:t>的条件概率或</a:t>
                </a:r>
                <a:r>
                  <a:rPr kumimoji="1" lang="zh-CN" altLang="en-US" sz="2400" b="1" dirty="0">
                    <a:solidFill>
                      <a:srgbClr val="C00000"/>
                    </a:solidFill>
                  </a:rPr>
                  <a:t>后验概率</a:t>
                </a:r>
                <a:r>
                  <a:rPr kumimoji="1" lang="zh-CN" altLang="en-US" sz="2400" dirty="0"/>
                  <a:t>。</a:t>
                </a:r>
              </a:p>
              <a:p>
                <a:pPr lvl="1"/>
                <a14:m>
                  <m:oMath xmlns:m="http://schemas.openxmlformats.org/officeDocument/2006/math">
                    <m:r>
                      <m:rPr>
                        <m:sty m:val="p"/>
                      </m:rPr>
                      <a:rPr kumimoji="1" lang="en-US" altLang="zh-CN" sz="2400" dirty="0">
                        <a:latin typeface="Cambria Math" charset="0"/>
                      </a:rPr>
                      <m:t>Pr</m:t>
                    </m:r>
                    <m:r>
                      <a:rPr kumimoji="1" lang="en-US" altLang="zh-CN" sz="2400" i="1" dirty="0">
                        <a:latin typeface="Cambria Math" charset="0"/>
                      </a:rPr>
                      <m:t>⁡[</m:t>
                    </m:r>
                    <m:r>
                      <a:rPr kumimoji="1" lang="en-US" altLang="zh-CN" sz="2400" i="1" dirty="0" smtClean="0">
                        <a:latin typeface="Cambria Math" charset="0"/>
                      </a:rPr>
                      <m:t>𝐵</m:t>
                    </m:r>
                    <m:r>
                      <a:rPr kumimoji="1" lang="en-US" altLang="zh-CN" sz="2400" i="1" dirty="0">
                        <a:latin typeface="Cambria Math" charset="0"/>
                      </a:rPr>
                      <m:t>]</m:t>
                    </m:r>
                  </m:oMath>
                </a14:m>
                <a:r>
                  <a:rPr kumimoji="1" lang="zh-CN" altLang="en-US" sz="2400" dirty="0"/>
                  <a:t> 是</a:t>
                </a:r>
                <a14:m>
                  <m:oMath xmlns:m="http://schemas.openxmlformats.org/officeDocument/2006/math">
                    <m:r>
                      <a:rPr kumimoji="1" lang="zh-CN" altLang="en-US" sz="2400" dirty="0">
                        <a:latin typeface="Cambria Math" charset="0"/>
                      </a:rPr>
                      <m:t> </m:t>
                    </m:r>
                    <m:r>
                      <a:rPr kumimoji="1" lang="en-US" altLang="zh-CN" sz="2400" i="1" dirty="0" smtClean="0">
                        <a:latin typeface="Cambria Math" charset="0"/>
                      </a:rPr>
                      <m:t>𝐵</m:t>
                    </m:r>
                    <m:r>
                      <a:rPr kumimoji="1" lang="zh-CN" altLang="en-US" sz="2400" i="1" dirty="0">
                        <a:latin typeface="Cambria Math" charset="0"/>
                      </a:rPr>
                      <m:t> </m:t>
                    </m:r>
                  </m:oMath>
                </a14:m>
                <a:r>
                  <a:rPr kumimoji="1" lang="zh-CN" altLang="en-US" sz="2400" dirty="0"/>
                  <a:t>的</a:t>
                </a:r>
                <a:r>
                  <a:rPr kumimoji="1" lang="zh-CN" altLang="en-US" sz="2400" b="1" dirty="0">
                    <a:solidFill>
                      <a:srgbClr val="C00000"/>
                    </a:solidFill>
                  </a:rPr>
                  <a:t>先验概率</a:t>
                </a:r>
                <a:r>
                  <a:rPr kumimoji="1" lang="zh-CN" altLang="en-US" sz="2400" dirty="0"/>
                  <a:t>，也作标准化常量（</a:t>
                </a:r>
                <a:r>
                  <a:rPr kumimoji="1" lang="en-US" altLang="zh-CN" sz="2400" dirty="0"/>
                  <a:t>normalizing constant</a:t>
                </a:r>
                <a:r>
                  <a:rPr kumimoji="1" lang="zh-CN" altLang="en-US" sz="2400" dirty="0"/>
                  <a:t>）。</a:t>
                </a:r>
              </a:p>
              <a:p>
                <a:pPr lvl="1"/>
                <a:endParaRPr kumimoji="1" lang="zh-CN" altLang="en-US" sz="2400" dirty="0"/>
              </a:p>
            </p:txBody>
          </p:sp>
        </mc:Choice>
        <mc:Fallback xmlns="">
          <p:sp>
            <p:nvSpPr>
              <p:cNvPr id="2" name="内容占位符 1"/>
              <p:cNvSpPr>
                <a:spLocks noGrp="1" noRot="1" noChangeAspect="1" noMove="1" noResize="1" noEditPoints="1" noAdjustHandles="1" noChangeArrowheads="1" noChangeShapeType="1" noTextEdit="1"/>
              </p:cNvSpPr>
              <p:nvPr>
                <p:ph idx="1"/>
              </p:nvPr>
            </p:nvSpPr>
            <p:spPr>
              <a:blipFill rotWithShape="0">
                <a:blip r:embed="rId2"/>
                <a:stretch>
                  <a:fillRect t="-3369" r="-519"/>
                </a:stretch>
              </a:blipFill>
            </p:spPr>
            <p:txBody>
              <a:bodyPr/>
              <a:lstStyle/>
              <a:p>
                <a:r>
                  <a:rPr lang="zh-CN" altLang="en-US">
                    <a:noFill/>
                  </a:rPr>
                  <a:t> </a:t>
                </a:r>
              </a:p>
            </p:txBody>
          </p:sp>
        </mc:Fallback>
      </mc:AlternateContent>
      <p:sp>
        <p:nvSpPr>
          <p:cNvPr id="3" name="标题 2"/>
          <p:cNvSpPr>
            <a:spLocks noGrp="1"/>
          </p:cNvSpPr>
          <p:nvPr>
            <p:ph type="title"/>
          </p:nvPr>
        </p:nvSpPr>
        <p:spPr/>
        <p:txBody>
          <a:bodyPr/>
          <a:lstStyle/>
          <a:p>
            <a:r>
              <a:rPr kumimoji="1" lang="zh-CN" altLang="en-US" dirty="0"/>
              <a:t>贝叶斯定理</a:t>
            </a:r>
          </a:p>
        </p:txBody>
      </p:sp>
      <p:pic>
        <p:nvPicPr>
          <p:cNvPr id="4" name="图片 3"/>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724400" y="4648200"/>
            <a:ext cx="3000355" cy="1811464"/>
          </a:xfrm>
          <a:prstGeom prst="rect">
            <a:avLst/>
          </a:prstGeom>
        </p:spPr>
      </p:pic>
    </p:spTree>
    <p:extLst>
      <p:ext uri="{BB962C8B-B14F-4D97-AF65-F5344CB8AC3E}">
        <p14:creationId xmlns:p14="http://schemas.microsoft.com/office/powerpoint/2010/main" val="16059082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p:cNvSpPr>
                <a:spLocks noGrp="1"/>
              </p:cNvSpPr>
              <p:nvPr>
                <p:ph idx="1"/>
              </p:nvPr>
            </p:nvSpPr>
            <p:spPr/>
            <p:txBody>
              <a:bodyPr/>
              <a:lstStyle/>
              <a:p>
                <a:pPr eaLnBrk="1" hangingPunct="1">
                  <a:lnSpc>
                    <a:spcPct val="110000"/>
                  </a:lnSpc>
                </a:pPr>
                <a:r>
                  <a:rPr lang="zh-CN" altLang="en-US" sz="2800" dirty="0">
                    <a:ea typeface="宋体" panose="02010600030101010101" pitchFamily="2" charset="-122"/>
                  </a:rPr>
                  <a:t>假设有一种罕见的疾病，</a:t>
                </a:r>
                <a:r>
                  <a:rPr lang="en-US" altLang="zh-CN" sz="2800" dirty="0">
                    <a:ea typeface="宋体" panose="02010600030101010101" pitchFamily="2" charset="-122"/>
                  </a:rPr>
                  <a:t>100,000</a:t>
                </a:r>
                <a:r>
                  <a:rPr lang="zh-CN" altLang="en-US" sz="2800" dirty="0">
                    <a:ea typeface="宋体" panose="02010600030101010101" pitchFamily="2" charset="-122"/>
                  </a:rPr>
                  <a:t>人只有</a:t>
                </a:r>
                <a:r>
                  <a:rPr lang="en-US" altLang="zh-CN" sz="2800" dirty="0">
                    <a:ea typeface="宋体" panose="02010600030101010101" pitchFamily="2" charset="-122"/>
                  </a:rPr>
                  <a:t>1</a:t>
                </a:r>
                <a:r>
                  <a:rPr lang="zh-CN" altLang="en-US" sz="2800" dirty="0">
                    <a:ea typeface="宋体" panose="02010600030101010101" pitchFamily="2" charset="-122"/>
                  </a:rPr>
                  <a:t>人会得这种病。如果某人得了此病，检测准确率高达</a:t>
                </a:r>
                <a:r>
                  <a:rPr lang="en-US" altLang="zh-CN" sz="2800" dirty="0">
                    <a:ea typeface="宋体" panose="02010600030101010101" pitchFamily="2" charset="-122"/>
                  </a:rPr>
                  <a:t>99%</a:t>
                </a:r>
                <a:r>
                  <a:rPr lang="zh-CN" altLang="en-US" sz="2800" dirty="0">
                    <a:ea typeface="宋体" panose="02010600030101010101" pitchFamily="2" charset="-122"/>
                  </a:rPr>
                  <a:t>；如果某人没有得此病，检测准确率为</a:t>
                </a:r>
                <a:r>
                  <a:rPr lang="en-US" altLang="zh-CN" sz="2800" dirty="0">
                    <a:ea typeface="宋体" panose="02010600030101010101" pitchFamily="2" charset="-122"/>
                  </a:rPr>
                  <a:t>99.5%. </a:t>
                </a:r>
              </a:p>
              <a:p>
                <a:pPr lvl="1" eaLnBrk="1" hangingPunct="1">
                  <a:lnSpc>
                    <a:spcPct val="110000"/>
                  </a:lnSpc>
                </a:pPr>
                <a:r>
                  <a:rPr lang="zh-CN" altLang="en-US" sz="2400" dirty="0">
                    <a:ea typeface="宋体" panose="02010600030101010101" pitchFamily="2" charset="-122"/>
                  </a:rPr>
                  <a:t>疾病检测呈阳性，得此病的概率多大？</a:t>
                </a:r>
              </a:p>
              <a:p>
                <a:pPr lvl="1" eaLnBrk="1" hangingPunct="1">
                  <a:lnSpc>
                    <a:spcPct val="110000"/>
                  </a:lnSpc>
                </a:pPr>
                <a:r>
                  <a:rPr lang="zh-CN" altLang="en-US" sz="2400" dirty="0">
                    <a:ea typeface="宋体" panose="02010600030101010101" pitchFamily="2" charset="-122"/>
                  </a:rPr>
                  <a:t>疾病检测呈阴性，没有得此病的概率多大？</a:t>
                </a:r>
              </a:p>
              <a:p>
                <a:pPr marL="457200" lvl="1" indent="0" eaLnBrk="1" hangingPunct="1">
                  <a:lnSpc>
                    <a:spcPct val="110000"/>
                  </a:lnSpc>
                  <a:buNone/>
                </a:pPr>
                <a:endParaRPr lang="zh-CN" altLang="en-US" sz="2400" dirty="0">
                  <a:ea typeface="宋体" panose="02010600030101010101" pitchFamily="2" charset="-122"/>
                </a:endParaRPr>
              </a:p>
              <a:p>
                <a:pPr marL="0" indent="0">
                  <a:buNone/>
                </a:pPr>
                <a:r>
                  <a:rPr kumimoji="1" lang="zh-CN" altLang="en-US" sz="2800" dirty="0"/>
                  <a:t>解：</a:t>
                </a:r>
                <a:r>
                  <a:rPr lang="zh-CN" altLang="en-US" sz="2800" dirty="0">
                    <a:ea typeface="宋体" panose="02010600030101010101" pitchFamily="2" charset="-122"/>
                  </a:rPr>
                  <a:t>设</a:t>
                </a:r>
                <a14:m>
                  <m:oMath xmlns:m="http://schemas.openxmlformats.org/officeDocument/2006/math">
                    <m:r>
                      <a:rPr lang="en-US" altLang="zh-CN" sz="2800" b="0" i="1" dirty="0" smtClean="0">
                        <a:latin typeface="Cambria Math" charset="0"/>
                        <a:ea typeface="宋体" panose="02010600030101010101" pitchFamily="2" charset="-122"/>
                      </a:rPr>
                      <m:t>𝐷</m:t>
                    </m:r>
                  </m:oMath>
                </a14:m>
                <a:r>
                  <a:rPr lang="zh-CN" altLang="en-US" sz="2800" dirty="0">
                    <a:ea typeface="宋体" panose="02010600030101010101" pitchFamily="2" charset="-122"/>
                  </a:rPr>
                  <a:t>是此人得此病的事件，</a:t>
                </a:r>
                <a14:m>
                  <m:oMath xmlns:m="http://schemas.openxmlformats.org/officeDocument/2006/math">
                    <m:r>
                      <a:rPr lang="en-US" altLang="zh-CN" sz="2800" b="0" i="1" dirty="0" smtClean="0">
                        <a:latin typeface="Cambria Math" charset="0"/>
                        <a:ea typeface="宋体" panose="02010600030101010101" pitchFamily="2" charset="-122"/>
                      </a:rPr>
                      <m:t>𝐸</m:t>
                    </m:r>
                  </m:oMath>
                </a14:m>
                <a:r>
                  <a:rPr lang="zh-CN" altLang="en-US" sz="2800" dirty="0">
                    <a:ea typeface="宋体" panose="02010600030101010101" pitchFamily="2" charset="-122"/>
                  </a:rPr>
                  <a:t>是疾病检测呈阳性的事件。需要计算 </a:t>
                </a:r>
                <a14:m>
                  <m:oMath xmlns:m="http://schemas.openxmlformats.org/officeDocument/2006/math">
                    <m:r>
                      <m:rPr>
                        <m:sty m:val="p"/>
                      </m:rPr>
                      <a:rPr lang="en-US" altLang="zh-CN" sz="2800" b="0" i="0" dirty="0" smtClean="0">
                        <a:latin typeface="Cambria Math" charset="0"/>
                        <a:ea typeface="宋体" panose="02010600030101010101" pitchFamily="2" charset="-122"/>
                      </a:rPr>
                      <m:t>Pr</m:t>
                    </m:r>
                    <m:r>
                      <a:rPr lang="en-US" altLang="zh-CN" sz="2800" b="0" i="0" dirty="0" smtClean="0">
                        <a:latin typeface="Cambria Math" charset="0"/>
                        <a:ea typeface="宋体" panose="02010600030101010101" pitchFamily="2" charset="-122"/>
                      </a:rPr>
                      <m:t>[</m:t>
                    </m:r>
                    <m:r>
                      <m:rPr>
                        <m:sty m:val="p"/>
                      </m:rPr>
                      <a:rPr lang="en-US" altLang="zh-CN" sz="2800" b="0" i="0" dirty="0" smtClean="0">
                        <a:latin typeface="Cambria Math" charset="0"/>
                        <a:ea typeface="宋体" panose="02010600030101010101" pitchFamily="2" charset="-122"/>
                      </a:rPr>
                      <m:t>D</m:t>
                    </m:r>
                    <m:r>
                      <a:rPr lang="en-US" altLang="zh-CN" sz="2800" b="0" i="1" dirty="0" smtClean="0">
                        <a:latin typeface="Cambria Math" charset="0"/>
                        <a:ea typeface="宋体" panose="02010600030101010101" pitchFamily="2" charset="-122"/>
                      </a:rPr>
                      <m:t>∣</m:t>
                    </m:r>
                    <m:r>
                      <a:rPr lang="en-US" altLang="zh-CN" sz="2800" b="0" i="1" dirty="0" smtClean="0">
                        <a:latin typeface="Cambria Math" charset="0"/>
                        <a:ea typeface="宋体" panose="02010600030101010101" pitchFamily="2" charset="-122"/>
                      </a:rPr>
                      <m:t>𝐸</m:t>
                    </m:r>
                    <m:r>
                      <a:rPr lang="en-US" altLang="zh-CN" sz="2800" b="0" i="1" dirty="0" smtClean="0">
                        <a:latin typeface="Cambria Math" charset="0"/>
                        <a:ea typeface="宋体" panose="02010600030101010101" pitchFamily="2" charset="-122"/>
                      </a:rPr>
                      <m:t>]</m:t>
                    </m:r>
                  </m:oMath>
                </a14:m>
                <a:r>
                  <a:rPr lang="en-US" altLang="zh-CN" sz="2800" dirty="0">
                    <a:ea typeface="宋体" panose="02010600030101010101" pitchFamily="2" charset="-122"/>
                  </a:rPr>
                  <a:t>, </a:t>
                </a:r>
                <a14:m>
                  <m:oMath xmlns:m="http://schemas.openxmlformats.org/officeDocument/2006/math">
                    <m:r>
                      <m:rPr>
                        <m:sty m:val="p"/>
                      </m:rPr>
                      <a:rPr lang="en-US" altLang="zh-CN" sz="2800" b="0" i="0" dirty="0" smtClean="0">
                        <a:latin typeface="Cambria Math" charset="0"/>
                        <a:ea typeface="宋体" panose="02010600030101010101" pitchFamily="2" charset="-122"/>
                      </a:rPr>
                      <m:t>Pr</m:t>
                    </m:r>
                    <m:r>
                      <a:rPr lang="en-US" altLang="zh-CN" sz="2800" b="0" i="1" dirty="0" smtClean="0">
                        <a:latin typeface="Cambria Math" charset="0"/>
                        <a:ea typeface="宋体" panose="02010600030101010101" pitchFamily="2" charset="-122"/>
                      </a:rPr>
                      <m:t>⁡[</m:t>
                    </m:r>
                    <m:acc>
                      <m:accPr>
                        <m:chr m:val="̅"/>
                        <m:ctrlPr>
                          <a:rPr lang="en-US" altLang="zh-CN" sz="2800" b="0" i="1" dirty="0" smtClean="0">
                            <a:latin typeface="Cambria Math" panose="02040503050406030204" pitchFamily="18" charset="0"/>
                            <a:ea typeface="宋体" panose="02010600030101010101" pitchFamily="2" charset="-122"/>
                          </a:rPr>
                        </m:ctrlPr>
                      </m:accPr>
                      <m:e>
                        <m:r>
                          <a:rPr lang="en-US" altLang="zh-CN" sz="2800" b="0" i="1" dirty="0" smtClean="0">
                            <a:latin typeface="Cambria Math" charset="0"/>
                            <a:ea typeface="宋体" panose="02010600030101010101" pitchFamily="2" charset="-122"/>
                          </a:rPr>
                          <m:t>𝐷</m:t>
                        </m:r>
                      </m:e>
                    </m:acc>
                    <m:r>
                      <a:rPr lang="en-US" altLang="zh-CN" sz="2800" b="0" i="1" dirty="0" smtClean="0">
                        <a:latin typeface="Cambria Math" charset="0"/>
                        <a:ea typeface="宋体" panose="02010600030101010101" pitchFamily="2" charset="-122"/>
                      </a:rPr>
                      <m:t> ∣</m:t>
                    </m:r>
                    <m:acc>
                      <m:accPr>
                        <m:chr m:val="̅"/>
                        <m:ctrlPr>
                          <a:rPr lang="en-US" altLang="zh-CN" sz="2800" b="0" i="1" dirty="0" smtClean="0">
                            <a:latin typeface="Cambria Math" panose="02040503050406030204" pitchFamily="18" charset="0"/>
                            <a:ea typeface="宋体" panose="02010600030101010101" pitchFamily="2" charset="-122"/>
                          </a:rPr>
                        </m:ctrlPr>
                      </m:accPr>
                      <m:e>
                        <m:r>
                          <a:rPr lang="en-US" altLang="zh-CN" sz="2800" b="0" i="1" dirty="0" smtClean="0">
                            <a:latin typeface="Cambria Math" charset="0"/>
                            <a:ea typeface="宋体" panose="02010600030101010101" pitchFamily="2" charset="-122"/>
                          </a:rPr>
                          <m:t>𝐸</m:t>
                        </m:r>
                      </m:e>
                    </m:acc>
                    <m:r>
                      <a:rPr lang="en-US" altLang="zh-CN" sz="2800" b="0" i="1" dirty="0" smtClean="0">
                        <a:latin typeface="Cambria Math" charset="0"/>
                        <a:ea typeface="宋体" panose="02010600030101010101" pitchFamily="2" charset="-122"/>
                      </a:rPr>
                      <m:t>]</m:t>
                    </m:r>
                  </m:oMath>
                </a14:m>
                <a:r>
                  <a:rPr lang="en-US" altLang="zh-CN" sz="2800" dirty="0">
                    <a:ea typeface="宋体" panose="02010600030101010101" pitchFamily="2" charset="-122"/>
                  </a:rPr>
                  <a:t> </a:t>
                </a:r>
                <a:r>
                  <a:rPr lang="zh-CN" altLang="en-US" sz="2800" dirty="0">
                    <a:ea typeface="宋体" panose="02010600030101010101" pitchFamily="2" charset="-122"/>
                  </a:rPr>
                  <a:t>。</a:t>
                </a:r>
                <a:endParaRPr lang="en-US" altLang="zh-CN" sz="2400" dirty="0">
                  <a:ea typeface="宋体" panose="02010600030101010101" pitchFamily="2" charset="-122"/>
                </a:endParaRPr>
              </a:p>
              <a:p>
                <a:pPr marL="0" indent="0">
                  <a:buNone/>
                </a:pPr>
                <a:endParaRPr kumimoji="1" lang="zh-CN" altLang="en-US" dirty="0"/>
              </a:p>
            </p:txBody>
          </p:sp>
        </mc:Choice>
        <mc:Fallback xmlns="">
          <p:sp>
            <p:nvSpPr>
              <p:cNvPr id="2" name="内容占位符 1"/>
              <p:cNvSpPr>
                <a:spLocks noGrp="1" noRot="1" noChangeAspect="1" noMove="1" noResize="1" noEditPoints="1" noAdjustHandles="1" noChangeArrowheads="1" noChangeShapeType="1" noTextEdit="1"/>
              </p:cNvSpPr>
              <p:nvPr>
                <p:ph idx="1"/>
              </p:nvPr>
            </p:nvSpPr>
            <p:spPr>
              <a:blipFill rotWithShape="0">
                <a:blip r:embed="rId2"/>
                <a:stretch>
                  <a:fillRect l="-1481" t="-1752" r="-2593"/>
                </a:stretch>
              </a:blipFill>
            </p:spPr>
            <p:txBody>
              <a:bodyPr/>
              <a:lstStyle/>
              <a:p>
                <a:r>
                  <a:rPr lang="zh-CN" altLang="en-US">
                    <a:noFill/>
                  </a:rPr>
                  <a:t> </a:t>
                </a:r>
              </a:p>
            </p:txBody>
          </p:sp>
        </mc:Fallback>
      </mc:AlternateContent>
      <p:sp>
        <p:nvSpPr>
          <p:cNvPr id="3" name="标题 2"/>
          <p:cNvSpPr>
            <a:spLocks noGrp="1"/>
          </p:cNvSpPr>
          <p:nvPr>
            <p:ph type="title"/>
          </p:nvPr>
        </p:nvSpPr>
        <p:spPr/>
        <p:txBody>
          <a:bodyPr/>
          <a:lstStyle/>
          <a:p>
            <a:r>
              <a:rPr kumimoji="1" lang="zh-CN" altLang="en-US" dirty="0"/>
              <a:t>贝叶斯定理的应用</a:t>
            </a:r>
          </a:p>
        </p:txBody>
      </p:sp>
    </p:spTree>
    <p:extLst>
      <p:ext uri="{BB962C8B-B14F-4D97-AF65-F5344CB8AC3E}">
        <p14:creationId xmlns:p14="http://schemas.microsoft.com/office/powerpoint/2010/main" val="20068119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p:cNvSpPr>
                <a:spLocks noGrp="1"/>
              </p:cNvSpPr>
              <p:nvPr>
                <p:ph idx="1"/>
              </p:nvPr>
            </p:nvSpPr>
            <p:spPr/>
            <p:txBody>
              <a:bodyPr/>
              <a:lstStyle/>
              <a:p>
                <a14:m>
                  <m:oMath xmlns:m="http://schemas.openxmlformats.org/officeDocument/2006/math">
                    <m:r>
                      <m:rPr>
                        <m:sty m:val="p"/>
                      </m:rPr>
                      <a:rPr kumimoji="1" lang="en-US" altLang="zh-CN" sz="2400" i="1" smtClean="0">
                        <a:latin typeface="Cambria Math" charset="0"/>
                      </a:rPr>
                      <m:t>Pr</m:t>
                    </m:r>
                    <m:d>
                      <m:dPr>
                        <m:begChr m:val="["/>
                        <m:endChr m:val="]"/>
                        <m:ctrlPr>
                          <a:rPr kumimoji="1" lang="en-US" altLang="zh-CN" sz="2400" b="0" i="1" smtClean="0">
                            <a:latin typeface="Cambria Math" panose="02040503050406030204" pitchFamily="18" charset="0"/>
                          </a:rPr>
                        </m:ctrlPr>
                      </m:dPr>
                      <m:e>
                        <m:r>
                          <a:rPr kumimoji="1" lang="en-US" altLang="zh-CN" sz="2400" b="0" i="1" smtClean="0">
                            <a:latin typeface="Cambria Math" charset="0"/>
                          </a:rPr>
                          <m:t>𝐷</m:t>
                        </m:r>
                      </m:e>
                    </m:d>
                    <m:r>
                      <a:rPr kumimoji="1" lang="en-US" altLang="zh-CN" sz="2400" b="0" i="1" smtClean="0">
                        <a:latin typeface="Cambria Math" charset="0"/>
                      </a:rPr>
                      <m:t>=</m:t>
                    </m:r>
                    <m:f>
                      <m:fPr>
                        <m:ctrlPr>
                          <a:rPr kumimoji="1" lang="en-US" altLang="zh-CN" sz="2400" b="0" i="1" smtClean="0">
                            <a:latin typeface="Cambria Math" panose="02040503050406030204" pitchFamily="18" charset="0"/>
                          </a:rPr>
                        </m:ctrlPr>
                      </m:fPr>
                      <m:num>
                        <m:r>
                          <a:rPr kumimoji="1" lang="en-US" altLang="zh-CN" sz="2400" b="0" i="1" smtClean="0">
                            <a:latin typeface="Cambria Math" charset="0"/>
                          </a:rPr>
                          <m:t>1</m:t>
                        </m:r>
                      </m:num>
                      <m:den>
                        <m:r>
                          <a:rPr kumimoji="1" lang="en-US" altLang="zh-CN" sz="2400" b="0" i="1" smtClean="0">
                            <a:latin typeface="Cambria Math" charset="0"/>
                          </a:rPr>
                          <m:t>100000</m:t>
                        </m:r>
                      </m:den>
                    </m:f>
                    <m:r>
                      <a:rPr kumimoji="1" lang="en-US" altLang="zh-CN" sz="2400" b="0" i="1" smtClean="0">
                        <a:latin typeface="Cambria Math" charset="0"/>
                      </a:rPr>
                      <m:t>=0.00001,</m:t>
                    </m:r>
                    <m:func>
                      <m:funcPr>
                        <m:ctrlPr>
                          <a:rPr kumimoji="1" lang="en-US" altLang="zh-CN" sz="2400" b="0" i="1" smtClean="0">
                            <a:latin typeface="Cambria Math" panose="02040503050406030204" pitchFamily="18" charset="0"/>
                          </a:rPr>
                        </m:ctrlPr>
                      </m:funcPr>
                      <m:fName>
                        <m:r>
                          <a:rPr kumimoji="1" lang="zh-CN" altLang="en-US" sz="2400" b="0" i="0" smtClean="0">
                            <a:latin typeface="Cambria Math" charset="0"/>
                          </a:rPr>
                          <m:t>  </m:t>
                        </m:r>
                        <m:r>
                          <m:rPr>
                            <m:sty m:val="p"/>
                          </m:rPr>
                          <a:rPr kumimoji="1" lang="en-US" altLang="zh-CN" sz="2400" b="0" i="0" smtClean="0">
                            <a:latin typeface="Cambria Math" charset="0"/>
                          </a:rPr>
                          <m:t>Pr</m:t>
                        </m:r>
                      </m:fName>
                      <m:e>
                        <m:d>
                          <m:dPr>
                            <m:begChr m:val="["/>
                            <m:endChr m:val="]"/>
                            <m:ctrlPr>
                              <a:rPr kumimoji="1" lang="en-US" altLang="zh-CN" sz="2400" b="0" i="1" smtClean="0">
                                <a:latin typeface="Cambria Math" panose="02040503050406030204" pitchFamily="18" charset="0"/>
                              </a:rPr>
                            </m:ctrlPr>
                          </m:dPr>
                          <m:e>
                            <m:acc>
                              <m:accPr>
                                <m:chr m:val="̅"/>
                                <m:ctrlPr>
                                  <a:rPr kumimoji="1" lang="en-US" altLang="zh-CN" sz="2400" b="0" i="1" smtClean="0">
                                    <a:latin typeface="Cambria Math" panose="02040503050406030204" pitchFamily="18" charset="0"/>
                                  </a:rPr>
                                </m:ctrlPr>
                              </m:accPr>
                              <m:e>
                                <m:r>
                                  <a:rPr kumimoji="1" lang="en-US" altLang="zh-CN" sz="2400" b="0" i="1" smtClean="0">
                                    <a:latin typeface="Cambria Math" charset="0"/>
                                  </a:rPr>
                                  <m:t>𝐷</m:t>
                                </m:r>
                              </m:e>
                            </m:acc>
                          </m:e>
                        </m:d>
                      </m:e>
                    </m:func>
                    <m:r>
                      <a:rPr kumimoji="1" lang="en-US" altLang="zh-CN" sz="2400" b="0" i="1" smtClean="0">
                        <a:latin typeface="Cambria Math" charset="0"/>
                      </a:rPr>
                      <m:t>=1−</m:t>
                    </m:r>
                    <m:func>
                      <m:funcPr>
                        <m:ctrlPr>
                          <a:rPr kumimoji="1" lang="en-US" altLang="zh-CN" sz="2400" b="0" i="1" smtClean="0">
                            <a:latin typeface="Cambria Math" panose="02040503050406030204" pitchFamily="18" charset="0"/>
                          </a:rPr>
                        </m:ctrlPr>
                      </m:funcPr>
                      <m:fName>
                        <m:r>
                          <m:rPr>
                            <m:sty m:val="p"/>
                          </m:rPr>
                          <a:rPr kumimoji="1" lang="en-US" altLang="zh-CN" sz="2400" b="0" i="0" smtClean="0">
                            <a:latin typeface="Cambria Math" charset="0"/>
                          </a:rPr>
                          <m:t>Pr</m:t>
                        </m:r>
                      </m:fName>
                      <m:e>
                        <m:d>
                          <m:dPr>
                            <m:begChr m:val="["/>
                            <m:endChr m:val="]"/>
                            <m:ctrlPr>
                              <a:rPr kumimoji="1" lang="en-US" altLang="zh-CN" sz="2400" b="0" i="1" smtClean="0">
                                <a:latin typeface="Cambria Math" panose="02040503050406030204" pitchFamily="18" charset="0"/>
                              </a:rPr>
                            </m:ctrlPr>
                          </m:dPr>
                          <m:e>
                            <m:r>
                              <a:rPr kumimoji="1" lang="en-US" altLang="zh-CN" sz="2400" b="0" i="1" smtClean="0">
                                <a:latin typeface="Cambria Math" charset="0"/>
                              </a:rPr>
                              <m:t>𝐷</m:t>
                            </m:r>
                          </m:e>
                        </m:d>
                      </m:e>
                    </m:func>
                    <m:r>
                      <a:rPr kumimoji="1" lang="en-US" altLang="zh-CN" sz="2400" b="0" i="1" smtClean="0">
                        <a:latin typeface="Cambria Math" charset="0"/>
                      </a:rPr>
                      <m:t>=0.99999</m:t>
                    </m:r>
                  </m:oMath>
                </a14:m>
                <a:endParaRPr kumimoji="1" lang="zh-CN" altLang="en-US" sz="2400" b="0" dirty="0"/>
              </a:p>
              <a:p>
                <a14:m>
                  <m:oMath xmlns:m="http://schemas.openxmlformats.org/officeDocument/2006/math">
                    <m:r>
                      <m:rPr>
                        <m:sty m:val="p"/>
                      </m:rPr>
                      <a:rPr kumimoji="1" lang="en-US" altLang="zh-CN" sz="2400" i="1">
                        <a:latin typeface="Cambria Math" charset="0"/>
                      </a:rPr>
                      <m:t>Pr</m:t>
                    </m:r>
                    <m:d>
                      <m:dPr>
                        <m:begChr m:val="["/>
                        <m:endChr m:val="]"/>
                        <m:ctrlPr>
                          <a:rPr kumimoji="1" lang="en-US" altLang="zh-CN" sz="2400" i="1">
                            <a:latin typeface="Cambria Math" panose="02040503050406030204" pitchFamily="18" charset="0"/>
                          </a:rPr>
                        </m:ctrlPr>
                      </m:dPr>
                      <m:e>
                        <m:r>
                          <a:rPr kumimoji="1" lang="en-US" altLang="zh-CN" sz="2400" b="0" i="1" smtClean="0">
                            <a:latin typeface="Cambria Math" charset="0"/>
                          </a:rPr>
                          <m:t>𝐸</m:t>
                        </m:r>
                        <m:r>
                          <a:rPr kumimoji="1" lang="en-US" altLang="zh-CN" sz="2400" b="0" i="1" smtClean="0">
                            <a:latin typeface="Cambria Math" charset="0"/>
                          </a:rPr>
                          <m:t>∣</m:t>
                        </m:r>
                        <m:r>
                          <a:rPr kumimoji="1" lang="en-US" altLang="zh-CN" sz="2400" i="1">
                            <a:latin typeface="Cambria Math" charset="0"/>
                          </a:rPr>
                          <m:t>𝐷</m:t>
                        </m:r>
                      </m:e>
                    </m:d>
                    <m:r>
                      <a:rPr kumimoji="1" lang="en-US" altLang="zh-CN" sz="2400" i="1">
                        <a:latin typeface="Cambria Math" charset="0"/>
                      </a:rPr>
                      <m:t>=</m:t>
                    </m:r>
                  </m:oMath>
                </a14:m>
                <a:r>
                  <a:rPr kumimoji="1" lang="en-US" altLang="zh-CN" sz="2400" dirty="0"/>
                  <a:t>0.99,</a:t>
                </a:r>
                <a:r>
                  <a:rPr kumimoji="1" lang="zh-CN" altLang="en-US" sz="2400" dirty="0"/>
                  <a:t>   </a:t>
                </a:r>
                <a14:m>
                  <m:oMath xmlns:m="http://schemas.openxmlformats.org/officeDocument/2006/math">
                    <m:r>
                      <m:rPr>
                        <m:sty m:val="p"/>
                      </m:rPr>
                      <a:rPr kumimoji="1" lang="en-US" altLang="zh-CN" sz="2400" i="1">
                        <a:latin typeface="Cambria Math" charset="0"/>
                      </a:rPr>
                      <m:t>Pr</m:t>
                    </m:r>
                    <m:d>
                      <m:dPr>
                        <m:begChr m:val="["/>
                        <m:endChr m:val="]"/>
                        <m:ctrlPr>
                          <a:rPr kumimoji="1" lang="en-US" altLang="zh-CN" sz="2400" i="1">
                            <a:latin typeface="Cambria Math" panose="02040503050406030204" pitchFamily="18" charset="0"/>
                          </a:rPr>
                        </m:ctrlPr>
                      </m:dPr>
                      <m:e>
                        <m:acc>
                          <m:accPr>
                            <m:chr m:val="̅"/>
                            <m:ctrlPr>
                              <a:rPr kumimoji="1" lang="en-US" altLang="zh-CN" sz="2400" b="0" i="1" smtClean="0">
                                <a:latin typeface="Cambria Math" panose="02040503050406030204" pitchFamily="18" charset="0"/>
                              </a:rPr>
                            </m:ctrlPr>
                          </m:accPr>
                          <m:e>
                            <m:r>
                              <a:rPr kumimoji="1" lang="en-US" altLang="zh-CN" sz="2400" b="0" i="1" smtClean="0">
                                <a:latin typeface="Cambria Math" charset="0"/>
                              </a:rPr>
                              <m:t>𝐸</m:t>
                            </m:r>
                          </m:e>
                        </m:acc>
                        <m:r>
                          <a:rPr kumimoji="1" lang="en-US" altLang="zh-CN" sz="2400" b="0" i="1" smtClean="0">
                            <a:latin typeface="Cambria Math" charset="0"/>
                          </a:rPr>
                          <m:t>∣</m:t>
                        </m:r>
                        <m:r>
                          <a:rPr kumimoji="1" lang="en-US" altLang="zh-CN" sz="2400" b="0" i="1" smtClean="0">
                            <a:latin typeface="Cambria Math" charset="0"/>
                          </a:rPr>
                          <m:t>𝐷</m:t>
                        </m:r>
                      </m:e>
                    </m:d>
                    <m:r>
                      <a:rPr kumimoji="1" lang="en-US" altLang="zh-CN" sz="2400" i="1">
                        <a:latin typeface="Cambria Math" charset="0"/>
                      </a:rPr>
                      <m:t>=</m:t>
                    </m:r>
                    <m:r>
                      <a:rPr kumimoji="1" lang="en-US" altLang="zh-CN" sz="2400" b="0" i="1" smtClean="0">
                        <a:latin typeface="Cambria Math" charset="0"/>
                      </a:rPr>
                      <m:t>0.01</m:t>
                    </m:r>
                  </m:oMath>
                </a14:m>
                <a:r>
                  <a:rPr kumimoji="1" lang="en-US" altLang="zh-CN" sz="2400" dirty="0"/>
                  <a:t>,</a:t>
                </a:r>
                <a:r>
                  <a:rPr kumimoji="1" lang="zh-CN" altLang="en-US" sz="2400" dirty="0"/>
                  <a:t> </a:t>
                </a:r>
                <a:br>
                  <a:rPr kumimoji="1" lang="zh-CN" altLang="en-US" sz="2400" i="1" dirty="0">
                    <a:latin typeface="Cambria Math" charset="0"/>
                  </a:rPr>
                </a:br>
                <a14:m>
                  <m:oMath xmlns:m="http://schemas.openxmlformats.org/officeDocument/2006/math">
                    <m:r>
                      <m:rPr>
                        <m:sty m:val="p"/>
                      </m:rPr>
                      <a:rPr kumimoji="1" lang="en-US" altLang="zh-CN" sz="2400" i="1">
                        <a:latin typeface="Cambria Math" charset="0"/>
                      </a:rPr>
                      <m:t>Pr</m:t>
                    </m:r>
                    <m:d>
                      <m:dPr>
                        <m:begChr m:val="["/>
                        <m:endChr m:val="]"/>
                        <m:ctrlPr>
                          <a:rPr kumimoji="1" lang="en-US" altLang="zh-CN" sz="2400" i="1">
                            <a:latin typeface="Cambria Math" panose="02040503050406030204" pitchFamily="18" charset="0"/>
                          </a:rPr>
                        </m:ctrlPr>
                      </m:dPr>
                      <m:e>
                        <m:r>
                          <a:rPr kumimoji="1" lang="en-US" altLang="zh-CN" sz="2400" i="1">
                            <a:latin typeface="Cambria Math" charset="0"/>
                          </a:rPr>
                          <m:t>𝐸</m:t>
                        </m:r>
                        <m:r>
                          <a:rPr kumimoji="1" lang="en-US" altLang="zh-CN" sz="2400" i="1">
                            <a:latin typeface="Cambria Math" charset="0"/>
                          </a:rPr>
                          <m:t>∣</m:t>
                        </m:r>
                        <m:acc>
                          <m:accPr>
                            <m:chr m:val="̅"/>
                            <m:ctrlPr>
                              <a:rPr kumimoji="1" lang="en-US" altLang="zh-CN" sz="2400" i="1">
                                <a:latin typeface="Cambria Math" panose="02040503050406030204" pitchFamily="18" charset="0"/>
                              </a:rPr>
                            </m:ctrlPr>
                          </m:accPr>
                          <m:e>
                            <m:r>
                              <a:rPr kumimoji="1" lang="en-US" altLang="zh-CN" sz="2400" i="1">
                                <a:latin typeface="Cambria Math" charset="0"/>
                              </a:rPr>
                              <m:t>𝐷</m:t>
                            </m:r>
                          </m:e>
                        </m:acc>
                      </m:e>
                    </m:d>
                    <m:r>
                      <a:rPr kumimoji="1" lang="en-US" altLang="zh-CN" sz="2400" i="1">
                        <a:latin typeface="Cambria Math" charset="0"/>
                      </a:rPr>
                      <m:t>=</m:t>
                    </m:r>
                  </m:oMath>
                </a14:m>
                <a:r>
                  <a:rPr kumimoji="1" lang="en-US" altLang="zh-CN" sz="2400" dirty="0"/>
                  <a:t>0.005,</a:t>
                </a:r>
                <a:r>
                  <a:rPr kumimoji="1" lang="zh-CN" altLang="en-US" sz="2400" dirty="0"/>
                  <a:t> </a:t>
                </a:r>
                <a14:m>
                  <m:oMath xmlns:m="http://schemas.openxmlformats.org/officeDocument/2006/math">
                    <m:r>
                      <m:rPr>
                        <m:sty m:val="p"/>
                      </m:rPr>
                      <a:rPr kumimoji="1" lang="en-US" altLang="zh-CN" sz="2400" i="1">
                        <a:latin typeface="Cambria Math" charset="0"/>
                      </a:rPr>
                      <m:t>Pr</m:t>
                    </m:r>
                    <m:d>
                      <m:dPr>
                        <m:begChr m:val="["/>
                        <m:endChr m:val="]"/>
                        <m:ctrlPr>
                          <a:rPr kumimoji="1" lang="en-US" altLang="zh-CN" sz="2400" i="1">
                            <a:latin typeface="Cambria Math" panose="02040503050406030204" pitchFamily="18" charset="0"/>
                          </a:rPr>
                        </m:ctrlPr>
                      </m:dPr>
                      <m:e>
                        <m:acc>
                          <m:accPr>
                            <m:chr m:val="̅"/>
                            <m:ctrlPr>
                              <a:rPr kumimoji="1" lang="en-US" altLang="zh-CN" sz="2400" i="1">
                                <a:latin typeface="Cambria Math" panose="02040503050406030204" pitchFamily="18" charset="0"/>
                              </a:rPr>
                            </m:ctrlPr>
                          </m:accPr>
                          <m:e>
                            <m:r>
                              <a:rPr kumimoji="1" lang="en-US" altLang="zh-CN" sz="2400" i="1">
                                <a:latin typeface="Cambria Math" charset="0"/>
                              </a:rPr>
                              <m:t>𝐸</m:t>
                            </m:r>
                          </m:e>
                        </m:acc>
                        <m:r>
                          <a:rPr kumimoji="1" lang="en-US" altLang="zh-CN" sz="2400" i="1">
                            <a:latin typeface="Cambria Math" charset="0"/>
                          </a:rPr>
                          <m:t>∣</m:t>
                        </m:r>
                        <m:acc>
                          <m:accPr>
                            <m:chr m:val="̅"/>
                            <m:ctrlPr>
                              <a:rPr kumimoji="1" lang="en-US" altLang="zh-CN" sz="2400" b="0" i="1" smtClean="0">
                                <a:latin typeface="Cambria Math" panose="02040503050406030204" pitchFamily="18" charset="0"/>
                              </a:rPr>
                            </m:ctrlPr>
                          </m:accPr>
                          <m:e>
                            <m:r>
                              <a:rPr kumimoji="1" lang="en-US" altLang="zh-CN" sz="2400" b="0" i="1" smtClean="0">
                                <a:latin typeface="Cambria Math" charset="0"/>
                              </a:rPr>
                              <m:t>𝐷</m:t>
                            </m:r>
                          </m:e>
                        </m:acc>
                      </m:e>
                    </m:d>
                    <m:r>
                      <a:rPr kumimoji="1" lang="en-US" altLang="zh-CN" sz="2400" i="1">
                        <a:latin typeface="Cambria Math" charset="0"/>
                      </a:rPr>
                      <m:t>=</m:t>
                    </m:r>
                    <m:r>
                      <a:rPr kumimoji="1" lang="en-US" altLang="zh-CN" sz="2400" b="0" i="1" smtClean="0">
                        <a:latin typeface="Cambria Math" charset="0"/>
                      </a:rPr>
                      <m:t>0.995</m:t>
                    </m:r>
                  </m:oMath>
                </a14:m>
                <a:endParaRPr kumimoji="1" lang="zh-CN" altLang="en-US" sz="2400" dirty="0"/>
              </a:p>
              <a:p>
                <a:endParaRPr kumimoji="1" lang="zh-CN" altLang="en-US" sz="2400" dirty="0"/>
              </a:p>
              <a:p>
                <a:pPr marL="0" indent="0">
                  <a:buNone/>
                </a:pPr>
                <a14:m>
                  <m:oMath xmlns:m="http://schemas.openxmlformats.org/officeDocument/2006/math">
                    <m:r>
                      <m:rPr>
                        <m:sty m:val="p"/>
                      </m:rPr>
                      <a:rPr kumimoji="1" lang="en-US" altLang="zh-CN" sz="2400" i="1">
                        <a:latin typeface="Cambria Math" charset="0"/>
                      </a:rPr>
                      <m:t>Pr</m:t>
                    </m:r>
                    <m:d>
                      <m:dPr>
                        <m:begChr m:val="["/>
                        <m:endChr m:val="]"/>
                        <m:sepChr m:val="∣"/>
                        <m:ctrlPr>
                          <a:rPr kumimoji="1" lang="en-US" altLang="zh-CN" sz="2400" i="1">
                            <a:latin typeface="Cambria Math" panose="02040503050406030204" pitchFamily="18" charset="0"/>
                          </a:rPr>
                        </m:ctrlPr>
                      </m:dPr>
                      <m:e>
                        <m:r>
                          <a:rPr kumimoji="1" lang="en-US" altLang="zh-CN" sz="2400" b="0" i="1" smtClean="0">
                            <a:latin typeface="Cambria Math" charset="0"/>
                          </a:rPr>
                          <m:t>𝐷</m:t>
                        </m:r>
                      </m:e>
                      <m:e>
                        <m:r>
                          <a:rPr kumimoji="1" lang="en-US" altLang="zh-CN" sz="2400" i="1">
                            <a:latin typeface="Cambria Math" charset="0"/>
                          </a:rPr>
                          <m:t>𝐸</m:t>
                        </m:r>
                      </m:e>
                    </m:d>
                    <m:r>
                      <a:rPr kumimoji="1" lang="en-US" altLang="zh-CN" sz="2400" i="1">
                        <a:latin typeface="Cambria Math" charset="0"/>
                      </a:rPr>
                      <m:t>=</m:t>
                    </m:r>
                    <m:f>
                      <m:fPr>
                        <m:ctrlPr>
                          <a:rPr kumimoji="1" lang="en-US" altLang="zh-CN" sz="2400" i="1">
                            <a:latin typeface="Cambria Math" panose="02040503050406030204" pitchFamily="18" charset="0"/>
                          </a:rPr>
                        </m:ctrlPr>
                      </m:fPr>
                      <m:num>
                        <m:r>
                          <m:rPr>
                            <m:sty m:val="p"/>
                          </m:rPr>
                          <a:rPr kumimoji="1" lang="en-US" altLang="zh-CN" sz="2400">
                            <a:latin typeface="Cambria Math" charset="0"/>
                          </a:rPr>
                          <m:t>Pr</m:t>
                        </m:r>
                        <m:r>
                          <a:rPr kumimoji="1" lang="en-US" altLang="zh-CN" sz="2400" i="1">
                            <a:latin typeface="Cambria Math" charset="0"/>
                          </a:rPr>
                          <m:t>⁡[</m:t>
                        </m:r>
                        <m:r>
                          <a:rPr kumimoji="1" lang="en-US" altLang="zh-CN" sz="2400" b="0" i="1" smtClean="0">
                            <a:latin typeface="Cambria Math" charset="0"/>
                          </a:rPr>
                          <m:t>𝐸</m:t>
                        </m:r>
                        <m:r>
                          <a:rPr kumimoji="1" lang="en-US" altLang="zh-CN" sz="2400" i="1">
                            <a:latin typeface="Cambria Math" charset="0"/>
                          </a:rPr>
                          <m:t>∣</m:t>
                        </m:r>
                        <m:r>
                          <a:rPr kumimoji="1" lang="en-US" altLang="zh-CN" sz="2400" b="0" i="1" smtClean="0">
                            <a:latin typeface="Cambria Math" charset="0"/>
                          </a:rPr>
                          <m:t>𝐷</m:t>
                        </m:r>
                        <m:r>
                          <a:rPr kumimoji="1" lang="en-US" altLang="zh-CN" sz="2400" i="1">
                            <a:latin typeface="Cambria Math" charset="0"/>
                          </a:rPr>
                          <m:t>]</m:t>
                        </m:r>
                        <m:func>
                          <m:funcPr>
                            <m:ctrlPr>
                              <a:rPr kumimoji="1" lang="en-US" altLang="zh-CN" sz="2400" i="1">
                                <a:latin typeface="Cambria Math" panose="02040503050406030204" pitchFamily="18" charset="0"/>
                              </a:rPr>
                            </m:ctrlPr>
                          </m:funcPr>
                          <m:fName>
                            <m:r>
                              <m:rPr>
                                <m:sty m:val="p"/>
                              </m:rPr>
                              <a:rPr kumimoji="1" lang="en-US" altLang="zh-CN" sz="2400">
                                <a:latin typeface="Cambria Math" charset="0"/>
                              </a:rPr>
                              <m:t>Pr</m:t>
                            </m:r>
                          </m:fName>
                          <m:e>
                            <m:d>
                              <m:dPr>
                                <m:begChr m:val="["/>
                                <m:endChr m:val="]"/>
                                <m:ctrlPr>
                                  <a:rPr kumimoji="1" lang="en-US" altLang="zh-CN" sz="2400" i="1">
                                    <a:latin typeface="Cambria Math" panose="02040503050406030204" pitchFamily="18" charset="0"/>
                                  </a:rPr>
                                </m:ctrlPr>
                              </m:dPr>
                              <m:e>
                                <m:r>
                                  <a:rPr kumimoji="1" lang="en-US" altLang="zh-CN" sz="2400" b="0" i="1" smtClean="0">
                                    <a:latin typeface="Cambria Math" charset="0"/>
                                  </a:rPr>
                                  <m:t>𝐷</m:t>
                                </m:r>
                              </m:e>
                            </m:d>
                          </m:e>
                        </m:func>
                      </m:num>
                      <m:den>
                        <m:func>
                          <m:funcPr>
                            <m:ctrlPr>
                              <a:rPr kumimoji="1" lang="en-US" altLang="zh-CN" sz="2400" i="1">
                                <a:latin typeface="Cambria Math" panose="02040503050406030204" pitchFamily="18" charset="0"/>
                              </a:rPr>
                            </m:ctrlPr>
                          </m:funcPr>
                          <m:fName>
                            <m:r>
                              <m:rPr>
                                <m:sty m:val="p"/>
                              </m:rPr>
                              <a:rPr kumimoji="1" lang="en-US" altLang="zh-CN" sz="2400">
                                <a:latin typeface="Cambria Math" charset="0"/>
                              </a:rPr>
                              <m:t>Pr</m:t>
                            </m:r>
                          </m:fName>
                          <m:e>
                            <m:d>
                              <m:dPr>
                                <m:begChr m:val="["/>
                                <m:endChr m:val="]"/>
                                <m:ctrlPr>
                                  <a:rPr kumimoji="1" lang="en-US" altLang="zh-CN" sz="2400" i="1">
                                    <a:latin typeface="Cambria Math" panose="02040503050406030204" pitchFamily="18" charset="0"/>
                                  </a:rPr>
                                </m:ctrlPr>
                              </m:dPr>
                              <m:e>
                                <m:r>
                                  <a:rPr kumimoji="1" lang="en-US" altLang="zh-CN" sz="2400" i="1">
                                    <a:latin typeface="Cambria Math" charset="0"/>
                                  </a:rPr>
                                  <m:t>𝐸</m:t>
                                </m:r>
                                <m:r>
                                  <a:rPr kumimoji="1" lang="en-US" altLang="zh-CN" sz="2400" i="1">
                                    <a:latin typeface="Cambria Math" charset="0"/>
                                  </a:rPr>
                                  <m:t>∣</m:t>
                                </m:r>
                                <m:r>
                                  <a:rPr kumimoji="1" lang="en-US" altLang="zh-CN" sz="2400" b="0" i="1" smtClean="0">
                                    <a:latin typeface="Cambria Math" charset="0"/>
                                  </a:rPr>
                                  <m:t>𝐷</m:t>
                                </m:r>
                              </m:e>
                            </m:d>
                            <m:func>
                              <m:funcPr>
                                <m:ctrlPr>
                                  <a:rPr kumimoji="1" lang="en-US" altLang="zh-CN" sz="2400" i="1">
                                    <a:latin typeface="Cambria Math" panose="02040503050406030204" pitchFamily="18" charset="0"/>
                                  </a:rPr>
                                </m:ctrlPr>
                              </m:funcPr>
                              <m:fName>
                                <m:r>
                                  <m:rPr>
                                    <m:sty m:val="p"/>
                                  </m:rPr>
                                  <a:rPr kumimoji="1" lang="en-US" altLang="zh-CN" sz="2400">
                                    <a:latin typeface="Cambria Math" charset="0"/>
                                  </a:rPr>
                                  <m:t>Pr</m:t>
                                </m:r>
                              </m:fName>
                              <m:e>
                                <m:d>
                                  <m:dPr>
                                    <m:begChr m:val="["/>
                                    <m:endChr m:val="]"/>
                                    <m:ctrlPr>
                                      <a:rPr kumimoji="1" lang="en-US" altLang="zh-CN" sz="2400" i="1">
                                        <a:latin typeface="Cambria Math" panose="02040503050406030204" pitchFamily="18" charset="0"/>
                                      </a:rPr>
                                    </m:ctrlPr>
                                  </m:dPr>
                                  <m:e>
                                    <m:r>
                                      <a:rPr kumimoji="1" lang="en-US" altLang="zh-CN" sz="2400" b="0" i="1" smtClean="0">
                                        <a:latin typeface="Cambria Math" charset="0"/>
                                      </a:rPr>
                                      <m:t>𝐷</m:t>
                                    </m:r>
                                  </m:e>
                                </m:d>
                              </m:e>
                            </m:func>
                            <m:r>
                              <a:rPr kumimoji="1" lang="en-US" altLang="zh-CN" sz="2400" i="1">
                                <a:latin typeface="Cambria Math" charset="0"/>
                              </a:rPr>
                              <m:t>+</m:t>
                            </m:r>
                            <m:func>
                              <m:funcPr>
                                <m:ctrlPr>
                                  <a:rPr kumimoji="1" lang="en-US" altLang="zh-CN" sz="2400" i="1">
                                    <a:latin typeface="Cambria Math" panose="02040503050406030204" pitchFamily="18" charset="0"/>
                                  </a:rPr>
                                </m:ctrlPr>
                              </m:funcPr>
                              <m:fName>
                                <m:r>
                                  <m:rPr>
                                    <m:sty m:val="p"/>
                                  </m:rPr>
                                  <a:rPr kumimoji="1" lang="en-US" altLang="zh-CN" sz="2400">
                                    <a:latin typeface="Cambria Math" charset="0"/>
                                  </a:rPr>
                                  <m:t>Pr</m:t>
                                </m:r>
                              </m:fName>
                              <m:e>
                                <m:r>
                                  <a:rPr kumimoji="1" lang="en-US" altLang="zh-CN" sz="2400" i="1">
                                    <a:latin typeface="Cambria Math" charset="0"/>
                                  </a:rPr>
                                  <m:t>[</m:t>
                                </m:r>
                                <m:r>
                                  <a:rPr kumimoji="1" lang="en-US" altLang="zh-CN" sz="2400" i="1">
                                    <a:latin typeface="Cambria Math" charset="0"/>
                                  </a:rPr>
                                  <m:t>𝐸</m:t>
                                </m:r>
                                <m:r>
                                  <a:rPr kumimoji="1" lang="en-US" altLang="zh-CN" sz="2400" i="1">
                                    <a:latin typeface="Cambria Math" charset="0"/>
                                  </a:rPr>
                                  <m:t>∣</m:t>
                                </m:r>
                                <m:acc>
                                  <m:accPr>
                                    <m:chr m:val="̅"/>
                                    <m:ctrlPr>
                                      <a:rPr kumimoji="1" lang="en-US" altLang="zh-CN" sz="2400" i="1">
                                        <a:latin typeface="Cambria Math" panose="02040503050406030204" pitchFamily="18" charset="0"/>
                                      </a:rPr>
                                    </m:ctrlPr>
                                  </m:accPr>
                                  <m:e>
                                    <m:r>
                                      <a:rPr kumimoji="1" lang="en-US" altLang="zh-CN" sz="2400" b="0" i="1" smtClean="0">
                                        <a:latin typeface="Cambria Math" charset="0"/>
                                      </a:rPr>
                                      <m:t>𝐷</m:t>
                                    </m:r>
                                  </m:e>
                                </m:acc>
                                <m:r>
                                  <a:rPr kumimoji="1" lang="en-US" altLang="zh-CN" sz="2400" i="1">
                                    <a:latin typeface="Cambria Math" charset="0"/>
                                  </a:rPr>
                                  <m:t>]</m:t>
                                </m:r>
                              </m:e>
                            </m:func>
                            <m:r>
                              <m:rPr>
                                <m:sty m:val="p"/>
                              </m:rPr>
                              <a:rPr kumimoji="1" lang="en-US" altLang="zh-CN" sz="2400">
                                <a:latin typeface="Cambria Math" charset="0"/>
                              </a:rPr>
                              <m:t>Pr</m:t>
                            </m:r>
                            <m:r>
                              <a:rPr kumimoji="1" lang="en-US" altLang="zh-CN" sz="2400" i="1">
                                <a:latin typeface="Cambria Math" charset="0"/>
                              </a:rPr>
                              <m:t>⁡[</m:t>
                            </m:r>
                            <m:acc>
                              <m:accPr>
                                <m:chr m:val="̅"/>
                                <m:ctrlPr>
                                  <a:rPr kumimoji="1" lang="en-US" altLang="zh-CN" sz="2400" i="1">
                                    <a:latin typeface="Cambria Math" panose="02040503050406030204" pitchFamily="18" charset="0"/>
                                  </a:rPr>
                                </m:ctrlPr>
                              </m:accPr>
                              <m:e>
                                <m:r>
                                  <a:rPr kumimoji="1" lang="en-US" altLang="zh-CN" sz="2400" b="0" i="1" smtClean="0">
                                    <a:latin typeface="Cambria Math" charset="0"/>
                                  </a:rPr>
                                  <m:t>𝐷</m:t>
                                </m:r>
                              </m:e>
                            </m:acc>
                            <m:r>
                              <a:rPr kumimoji="1" lang="en-US" altLang="zh-CN" sz="2400" i="1">
                                <a:latin typeface="Cambria Math" charset="0"/>
                              </a:rPr>
                              <m:t>]</m:t>
                            </m:r>
                          </m:e>
                        </m:func>
                      </m:den>
                    </m:f>
                  </m:oMath>
                </a14:m>
                <a:r>
                  <a:rPr kumimoji="1" lang="zh-CN" altLang="en-US" sz="2400" i="1" dirty="0">
                    <a:latin typeface="Cambria Math" charset="0"/>
                  </a:rPr>
                  <a:t> </a:t>
                </a:r>
              </a:p>
              <a:p>
                <a:pPr marL="0" indent="0">
                  <a:buNone/>
                </a:pPr>
                <a:r>
                  <a:rPr kumimoji="1" lang="zh-CN" altLang="en-US" sz="2400" b="0" dirty="0"/>
                  <a:t>	      </a:t>
                </a:r>
                <a14:m>
                  <m:oMath xmlns:m="http://schemas.openxmlformats.org/officeDocument/2006/math">
                    <m:r>
                      <a:rPr kumimoji="1" lang="en-US" altLang="zh-CN" sz="2400" b="0" i="1" smtClean="0">
                        <a:latin typeface="Cambria Math" charset="0"/>
                      </a:rPr>
                      <m:t>=</m:t>
                    </m:r>
                    <m:f>
                      <m:fPr>
                        <m:ctrlPr>
                          <a:rPr kumimoji="1" lang="en-US" altLang="zh-CN" sz="2400" b="0" i="1" smtClean="0">
                            <a:latin typeface="Cambria Math" panose="02040503050406030204" pitchFamily="18" charset="0"/>
                          </a:rPr>
                        </m:ctrlPr>
                      </m:fPr>
                      <m:num>
                        <m:r>
                          <a:rPr kumimoji="1" lang="en-US" altLang="zh-CN" sz="2400" b="0" i="1" smtClean="0">
                            <a:latin typeface="Cambria Math" charset="0"/>
                          </a:rPr>
                          <m:t>0.99×0.00001</m:t>
                        </m:r>
                      </m:num>
                      <m:den>
                        <m:r>
                          <a:rPr kumimoji="1" lang="en-US" altLang="zh-CN" sz="2400" b="0" i="1" smtClean="0">
                            <a:latin typeface="Cambria Math" charset="0"/>
                          </a:rPr>
                          <m:t>0.99×0.00001+0.005×0.99999</m:t>
                        </m:r>
                      </m:den>
                    </m:f>
                  </m:oMath>
                </a14:m>
                <a:r>
                  <a:rPr kumimoji="1" lang="zh-CN" altLang="en-US" sz="2400" b="0" i="1" dirty="0">
                    <a:latin typeface="Cambria Math" charset="0"/>
                  </a:rPr>
                  <a:t> </a:t>
                </a:r>
              </a:p>
              <a:p>
                <a:pPr marL="0" indent="0">
                  <a:buNone/>
                </a:pPr>
                <a:r>
                  <a:rPr kumimoji="1" lang="zh-CN" altLang="en-US" sz="2400" b="0" dirty="0"/>
                  <a:t>	      </a:t>
                </a:r>
                <a14:m>
                  <m:oMath xmlns:m="http://schemas.openxmlformats.org/officeDocument/2006/math">
                    <m:r>
                      <a:rPr kumimoji="1" lang="zh-CN" altLang="en-US" sz="2400" b="0" i="1" smtClean="0">
                        <a:latin typeface="Cambria Math" charset="0"/>
                        <a:ea typeface="Cambria Math" charset="0"/>
                        <a:cs typeface="Cambria Math" charset="0"/>
                      </a:rPr>
                      <m:t>≈</m:t>
                    </m:r>
                    <m:r>
                      <a:rPr kumimoji="1" lang="en-US" altLang="zh-CN" sz="2400" b="0" i="1" smtClean="0">
                        <a:latin typeface="Cambria Math" charset="0"/>
                        <a:ea typeface="Cambria Math" charset="0"/>
                        <a:cs typeface="Cambria Math" charset="0"/>
                      </a:rPr>
                      <m:t>0.002</m:t>
                    </m:r>
                  </m:oMath>
                </a14:m>
                <a:r>
                  <a:rPr kumimoji="1" lang="zh-CN" altLang="en-US" sz="2400" b="0" dirty="0"/>
                  <a:t> </a:t>
                </a:r>
              </a:p>
              <a:p>
                <a:pPr marL="0" indent="0">
                  <a:buNone/>
                </a:pPr>
                <a:endParaRPr kumimoji="1" lang="zh-CN" altLang="en-US" sz="2400" dirty="0"/>
              </a:p>
              <a:p>
                <a:endParaRPr kumimoji="1" lang="zh-CN" altLang="en-US" sz="2400" dirty="0"/>
              </a:p>
            </p:txBody>
          </p:sp>
        </mc:Choice>
        <mc:Fallback xmlns="">
          <p:sp>
            <p:nvSpPr>
              <p:cNvPr id="2" name="内容占位符 1"/>
              <p:cNvSpPr>
                <a:spLocks noGrp="1" noRot="1" noChangeAspect="1" noMove="1" noResize="1" noEditPoints="1" noAdjustHandles="1" noChangeArrowheads="1" noChangeShapeType="1" noTextEdit="1"/>
              </p:cNvSpPr>
              <p:nvPr>
                <p:ph idx="1"/>
              </p:nvPr>
            </p:nvSpPr>
            <p:spPr>
              <a:blipFill rotWithShape="0">
                <a:blip r:embed="rId2"/>
                <a:stretch>
                  <a:fillRect/>
                </a:stretch>
              </a:blipFill>
            </p:spPr>
            <p:txBody>
              <a:bodyPr/>
              <a:lstStyle/>
              <a:p>
                <a:r>
                  <a:rPr lang="zh-CN" altLang="en-US">
                    <a:noFill/>
                  </a:rPr>
                  <a:t> </a:t>
                </a:r>
              </a:p>
            </p:txBody>
          </p:sp>
        </mc:Fallback>
      </mc:AlternateContent>
      <p:sp>
        <p:nvSpPr>
          <p:cNvPr id="3" name="标题 2"/>
          <p:cNvSpPr>
            <a:spLocks noGrp="1"/>
          </p:cNvSpPr>
          <p:nvPr>
            <p:ph type="title"/>
          </p:nvPr>
        </p:nvSpPr>
        <p:spPr/>
        <p:txBody>
          <a:bodyPr/>
          <a:lstStyle/>
          <a:p>
            <a:r>
              <a:rPr kumimoji="1" lang="zh-CN" altLang="en-US" dirty="0"/>
              <a:t>贝叶斯定理的应用（续）</a:t>
            </a:r>
          </a:p>
        </p:txBody>
      </p:sp>
      <p:sp>
        <p:nvSpPr>
          <p:cNvPr id="4" name="TextBox 34"/>
          <p:cNvSpPr txBox="1">
            <a:spLocks noChangeArrowheads="1"/>
          </p:cNvSpPr>
          <p:nvPr/>
        </p:nvSpPr>
        <p:spPr bwMode="auto">
          <a:xfrm>
            <a:off x="3048000" y="5867400"/>
            <a:ext cx="3505200" cy="461963"/>
          </a:xfrm>
          <a:prstGeom prst="rect">
            <a:avLst/>
          </a:prstGeom>
          <a:noFill/>
          <a:ln w="9525">
            <a:solidFill>
              <a:srgbClr val="FF0000"/>
            </a:solidFill>
            <a:miter lim="800000"/>
            <a:headEnd/>
            <a:tailEnd/>
          </a:ln>
          <a:extLst>
            <a:ext uri="{909E8E84-426E-40dd-AFC4-6F175D3DCCD1}">
              <a14:hiddenFill xmlns="" xmlns:a14="http://schemas.microsoft.com/office/drawing/2010/main">
                <a:solidFill>
                  <a:srgbClr val="FFFFFF"/>
                </a:solidFill>
              </a14:hiddenFill>
            </a:ext>
          </a:extLst>
        </p:spPr>
        <p:txBody>
          <a:bodyPr>
            <a:spAutoFit/>
          </a:bodyPr>
          <a:lstStyle>
            <a:lvl1pPr>
              <a:spcBef>
                <a:spcPct val="20000"/>
              </a:spcBef>
              <a:buBlip>
                <a:blip r:embed="rId3"/>
              </a:buBlip>
              <a:defRPr kumimoji="1" sz="3200">
                <a:solidFill>
                  <a:schemeClr val="accent2"/>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Font typeface="Wingdings" panose="05000000000000000000" pitchFamily="2" charset="2"/>
              <a:buBlip>
                <a:blip r:embed="rId4"/>
              </a:buBlip>
              <a:defRPr kumimoji="1" sz="2800">
                <a:solidFill>
                  <a:schemeClr val="accent2"/>
                </a:solidFill>
                <a:latin typeface="Times New Roman" panose="02020603050405020304" pitchFamily="18" charset="0"/>
                <a:ea typeface="宋体" panose="02010600030101010101" pitchFamily="2" charset="-122"/>
              </a:defRPr>
            </a:lvl2pPr>
            <a:lvl3pPr marL="1143000" indent="-228600">
              <a:spcBef>
                <a:spcPct val="20000"/>
              </a:spcBef>
              <a:buClr>
                <a:schemeClr val="accent2"/>
              </a:buClr>
              <a:buFont typeface="Wingdings" panose="05000000000000000000" pitchFamily="2" charset="2"/>
              <a:buBlip>
                <a:blip r:embed="rId4"/>
              </a:buBlip>
              <a:defRPr kumimoji="1" sz="2400">
                <a:solidFill>
                  <a:schemeClr val="accent2"/>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Blip>
                <a:blip r:embed="rId4"/>
              </a:buBlip>
              <a:defRPr kumimoji="1" sz="2000">
                <a:solidFill>
                  <a:schemeClr val="accent2"/>
                </a:solidFill>
                <a:latin typeface="Times New Roman" panose="02020603050405020304" pitchFamily="18" charset="0"/>
                <a:ea typeface="宋体" panose="02010600030101010101" pitchFamily="2" charset="-122"/>
              </a:defRPr>
            </a:lvl4pPr>
            <a:lvl5pPr marL="2057400" indent="-228600">
              <a:spcBef>
                <a:spcPct val="20000"/>
              </a:spcBef>
              <a:buClr>
                <a:schemeClr val="accent2"/>
              </a:buClr>
              <a:buBlip>
                <a:blip r:embed="rId4"/>
              </a:buBlip>
              <a:defRPr kumimoji="1" sz="2000">
                <a:solidFill>
                  <a:schemeClr val="accent2"/>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2"/>
              </a:buClr>
              <a:buBlip>
                <a:blip r:embed="rId4"/>
              </a:buBlip>
              <a:defRPr kumimoji="1" sz="2000">
                <a:solidFill>
                  <a:schemeClr val="accent2"/>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2"/>
              </a:buClr>
              <a:buBlip>
                <a:blip r:embed="rId4"/>
              </a:buBlip>
              <a:defRPr kumimoji="1" sz="2000">
                <a:solidFill>
                  <a:schemeClr val="accent2"/>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2"/>
              </a:buClr>
              <a:buBlip>
                <a:blip r:embed="rId4"/>
              </a:buBlip>
              <a:defRPr kumimoji="1" sz="2000">
                <a:solidFill>
                  <a:schemeClr val="accent2"/>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2"/>
              </a:buClr>
              <a:buBlip>
                <a:blip r:embed="rId4"/>
              </a:buBlip>
              <a:defRPr kumimoji="1" sz="2000">
                <a:solidFill>
                  <a:schemeClr val="accent2"/>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kumimoji="0" lang="zh-CN" altLang="en-US" sz="2400" b="1">
                <a:solidFill>
                  <a:srgbClr val="FF0000"/>
                </a:solidFill>
                <a:latin typeface="Constantia" panose="02030602050306030303" pitchFamily="18" charset="0"/>
              </a:rPr>
              <a:t>呈阳性，也不必太担心！</a:t>
            </a:r>
            <a:endParaRPr kumimoji="0" lang="en-US" altLang="zh-CN" sz="2400" b="1">
              <a:solidFill>
                <a:srgbClr val="FF0000"/>
              </a:solidFill>
              <a:latin typeface="Constantia" panose="02030602050306030303" pitchFamily="18" charset="0"/>
            </a:endParaRPr>
          </a:p>
        </p:txBody>
      </p:sp>
      <p:sp>
        <p:nvSpPr>
          <p:cNvPr id="5" name="TextBox 35"/>
          <p:cNvSpPr txBox="1">
            <a:spLocks noChangeArrowheads="1"/>
          </p:cNvSpPr>
          <p:nvPr/>
        </p:nvSpPr>
        <p:spPr bwMode="auto">
          <a:xfrm>
            <a:off x="5181600" y="5105400"/>
            <a:ext cx="2971800" cy="461963"/>
          </a:xfrm>
          <a:prstGeom prst="rect">
            <a:avLst/>
          </a:prstGeom>
          <a:noFill/>
          <a:ln w="9525">
            <a:solidFill>
              <a:srgbClr val="FF0000"/>
            </a:solidFill>
            <a:miter lim="800000"/>
            <a:headEnd/>
            <a:tailEnd/>
          </a:ln>
          <a:extLst>
            <a:ext uri="{909E8E84-426E-40dd-AFC4-6F175D3DCCD1}">
              <a14:hiddenFill xmlns="" xmlns:a14="http://schemas.microsoft.com/office/drawing/2010/main">
                <a:solidFill>
                  <a:srgbClr val="FFFFFF"/>
                </a:solidFill>
              </a14:hiddenFill>
            </a:ext>
          </a:extLst>
        </p:spPr>
        <p:txBody>
          <a:bodyPr>
            <a:spAutoFit/>
          </a:bodyPr>
          <a:lstStyle>
            <a:lvl1pPr>
              <a:spcBef>
                <a:spcPct val="20000"/>
              </a:spcBef>
              <a:buBlip>
                <a:blip r:embed="rId3"/>
              </a:buBlip>
              <a:defRPr kumimoji="1" sz="3200">
                <a:solidFill>
                  <a:schemeClr val="accent2"/>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Font typeface="Wingdings" panose="05000000000000000000" pitchFamily="2" charset="2"/>
              <a:buBlip>
                <a:blip r:embed="rId4"/>
              </a:buBlip>
              <a:defRPr kumimoji="1" sz="2800">
                <a:solidFill>
                  <a:schemeClr val="accent2"/>
                </a:solidFill>
                <a:latin typeface="Times New Roman" panose="02020603050405020304" pitchFamily="18" charset="0"/>
                <a:ea typeface="宋体" panose="02010600030101010101" pitchFamily="2" charset="-122"/>
              </a:defRPr>
            </a:lvl2pPr>
            <a:lvl3pPr marL="1143000" indent="-228600">
              <a:spcBef>
                <a:spcPct val="20000"/>
              </a:spcBef>
              <a:buClr>
                <a:schemeClr val="accent2"/>
              </a:buClr>
              <a:buFont typeface="Wingdings" panose="05000000000000000000" pitchFamily="2" charset="2"/>
              <a:buBlip>
                <a:blip r:embed="rId4"/>
              </a:buBlip>
              <a:defRPr kumimoji="1" sz="2400">
                <a:solidFill>
                  <a:schemeClr val="accent2"/>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Blip>
                <a:blip r:embed="rId4"/>
              </a:buBlip>
              <a:defRPr kumimoji="1" sz="2000">
                <a:solidFill>
                  <a:schemeClr val="accent2"/>
                </a:solidFill>
                <a:latin typeface="Times New Roman" panose="02020603050405020304" pitchFamily="18" charset="0"/>
                <a:ea typeface="宋体" panose="02010600030101010101" pitchFamily="2" charset="-122"/>
              </a:defRPr>
            </a:lvl4pPr>
            <a:lvl5pPr marL="2057400" indent="-228600">
              <a:spcBef>
                <a:spcPct val="20000"/>
              </a:spcBef>
              <a:buClr>
                <a:schemeClr val="accent2"/>
              </a:buClr>
              <a:buBlip>
                <a:blip r:embed="rId4"/>
              </a:buBlip>
              <a:defRPr kumimoji="1" sz="2000">
                <a:solidFill>
                  <a:schemeClr val="accent2"/>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2"/>
              </a:buClr>
              <a:buBlip>
                <a:blip r:embed="rId4"/>
              </a:buBlip>
              <a:defRPr kumimoji="1" sz="2000">
                <a:solidFill>
                  <a:schemeClr val="accent2"/>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2"/>
              </a:buClr>
              <a:buBlip>
                <a:blip r:embed="rId4"/>
              </a:buBlip>
              <a:defRPr kumimoji="1" sz="2000">
                <a:solidFill>
                  <a:schemeClr val="accent2"/>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2"/>
              </a:buClr>
              <a:buBlip>
                <a:blip r:embed="rId4"/>
              </a:buBlip>
              <a:defRPr kumimoji="1" sz="2000">
                <a:solidFill>
                  <a:schemeClr val="accent2"/>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2"/>
              </a:buClr>
              <a:buBlip>
                <a:blip r:embed="rId4"/>
              </a:buBlip>
              <a:defRPr kumimoji="1" sz="2000">
                <a:solidFill>
                  <a:schemeClr val="accent2"/>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kumimoji="0" lang="zh-CN" altLang="en-US" sz="2400" b="1">
                <a:solidFill>
                  <a:srgbClr val="FF0000"/>
                </a:solidFill>
                <a:latin typeface="Constantia" panose="02030602050306030303" pitchFamily="18" charset="0"/>
              </a:rPr>
              <a:t>为何结果如此小？</a:t>
            </a:r>
            <a:endParaRPr kumimoji="0" lang="en-US" altLang="zh-CN" sz="2400" b="1" dirty="0">
              <a:solidFill>
                <a:srgbClr val="FF0000"/>
              </a:solidFill>
              <a:latin typeface="Constantia" panose="02030602050306030303" pitchFamily="18" charset="0"/>
            </a:endParaRPr>
          </a:p>
        </p:txBody>
      </p:sp>
    </p:spTree>
    <p:extLst>
      <p:ext uri="{BB962C8B-B14F-4D97-AF65-F5344CB8AC3E}">
        <p14:creationId xmlns:p14="http://schemas.microsoft.com/office/powerpoint/2010/main" val="733053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ox(in)">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ox(in)">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p:cNvSpPr>
                <a:spLocks noGrp="1"/>
              </p:cNvSpPr>
              <p:nvPr>
                <p:ph idx="1"/>
              </p:nvPr>
            </p:nvSpPr>
            <p:spPr/>
            <p:txBody>
              <a:bodyPr/>
              <a:lstStyle/>
              <a:p>
                <a:pPr marL="0" indent="0">
                  <a:buNone/>
                </a:pPr>
                <a14:m>
                  <m:oMath xmlns:m="http://schemas.openxmlformats.org/officeDocument/2006/math">
                    <m:r>
                      <m:rPr>
                        <m:sty m:val="p"/>
                      </m:rPr>
                      <a:rPr kumimoji="1" lang="en-US" altLang="zh-CN" i="1" smtClean="0">
                        <a:latin typeface="Cambria Math" charset="0"/>
                      </a:rPr>
                      <m:t>Pr</m:t>
                    </m:r>
                    <m:d>
                      <m:dPr>
                        <m:begChr m:val="["/>
                        <m:endChr m:val="]"/>
                        <m:sepChr m:val="∣"/>
                        <m:ctrlPr>
                          <a:rPr kumimoji="1" lang="en-US" altLang="zh-CN" i="1">
                            <a:latin typeface="Cambria Math" panose="02040503050406030204" pitchFamily="18" charset="0"/>
                          </a:rPr>
                        </m:ctrlPr>
                      </m:dPr>
                      <m:e>
                        <m:acc>
                          <m:accPr>
                            <m:chr m:val="̅"/>
                            <m:ctrlPr>
                              <a:rPr kumimoji="1" lang="en-US" altLang="zh-CN" b="0" i="1" smtClean="0">
                                <a:latin typeface="Cambria Math" panose="02040503050406030204" pitchFamily="18" charset="0"/>
                              </a:rPr>
                            </m:ctrlPr>
                          </m:accPr>
                          <m:e>
                            <m:r>
                              <a:rPr kumimoji="1" lang="en-US" altLang="zh-CN" b="0" i="1" smtClean="0">
                                <a:latin typeface="Cambria Math" charset="0"/>
                              </a:rPr>
                              <m:t>𝐷</m:t>
                            </m:r>
                          </m:e>
                        </m:acc>
                      </m:e>
                      <m:e>
                        <m:acc>
                          <m:accPr>
                            <m:chr m:val="̅"/>
                            <m:ctrlPr>
                              <a:rPr kumimoji="1" lang="en-US" altLang="zh-CN" b="0" i="1" smtClean="0">
                                <a:latin typeface="Cambria Math" panose="02040503050406030204" pitchFamily="18" charset="0"/>
                              </a:rPr>
                            </m:ctrlPr>
                          </m:accPr>
                          <m:e>
                            <m:r>
                              <a:rPr kumimoji="1" lang="en-US" altLang="zh-CN" b="0" i="1" smtClean="0">
                                <a:latin typeface="Cambria Math" charset="0"/>
                              </a:rPr>
                              <m:t>𝐸</m:t>
                            </m:r>
                          </m:e>
                        </m:acc>
                      </m:e>
                    </m:d>
                    <m:r>
                      <a:rPr kumimoji="1" lang="en-US" altLang="zh-CN" i="1">
                        <a:latin typeface="Cambria Math" charset="0"/>
                      </a:rPr>
                      <m:t>=</m:t>
                    </m:r>
                    <m:f>
                      <m:fPr>
                        <m:ctrlPr>
                          <a:rPr kumimoji="1" lang="en-US" altLang="zh-CN" i="1">
                            <a:latin typeface="Cambria Math" panose="02040503050406030204" pitchFamily="18" charset="0"/>
                          </a:rPr>
                        </m:ctrlPr>
                      </m:fPr>
                      <m:num>
                        <m:r>
                          <m:rPr>
                            <m:sty m:val="p"/>
                          </m:rPr>
                          <a:rPr kumimoji="1" lang="en-US" altLang="zh-CN">
                            <a:latin typeface="Cambria Math" charset="0"/>
                          </a:rPr>
                          <m:t>Pr</m:t>
                        </m:r>
                        <m:r>
                          <a:rPr kumimoji="1" lang="en-US" altLang="zh-CN" i="1">
                            <a:latin typeface="Cambria Math" charset="0"/>
                          </a:rPr>
                          <m:t>⁡[</m:t>
                        </m:r>
                        <m:acc>
                          <m:accPr>
                            <m:chr m:val="̅"/>
                            <m:ctrlPr>
                              <a:rPr kumimoji="1" lang="en-US" altLang="zh-CN" b="0" i="1" smtClean="0">
                                <a:latin typeface="Cambria Math" panose="02040503050406030204" pitchFamily="18" charset="0"/>
                              </a:rPr>
                            </m:ctrlPr>
                          </m:accPr>
                          <m:e>
                            <m:r>
                              <a:rPr kumimoji="1" lang="en-US" altLang="zh-CN" b="0" i="1" smtClean="0">
                                <a:latin typeface="Cambria Math" charset="0"/>
                              </a:rPr>
                              <m:t>𝐸</m:t>
                            </m:r>
                          </m:e>
                        </m:acc>
                        <m:r>
                          <a:rPr kumimoji="1" lang="en-US" altLang="zh-CN" i="1">
                            <a:latin typeface="Cambria Math" charset="0"/>
                          </a:rPr>
                          <m:t>∣</m:t>
                        </m:r>
                        <m:acc>
                          <m:accPr>
                            <m:chr m:val="̅"/>
                            <m:ctrlPr>
                              <a:rPr kumimoji="1" lang="en-US" altLang="zh-CN" b="0" i="1" smtClean="0">
                                <a:latin typeface="Cambria Math" panose="02040503050406030204" pitchFamily="18" charset="0"/>
                              </a:rPr>
                            </m:ctrlPr>
                          </m:accPr>
                          <m:e>
                            <m:r>
                              <a:rPr kumimoji="1" lang="en-US" altLang="zh-CN" b="0" i="1" smtClean="0">
                                <a:latin typeface="Cambria Math" charset="0"/>
                              </a:rPr>
                              <m:t>𝐷</m:t>
                            </m:r>
                          </m:e>
                        </m:acc>
                        <m:r>
                          <a:rPr kumimoji="1" lang="en-US" altLang="zh-CN" i="1">
                            <a:latin typeface="Cambria Math" charset="0"/>
                          </a:rPr>
                          <m:t>]</m:t>
                        </m:r>
                        <m:func>
                          <m:funcPr>
                            <m:ctrlPr>
                              <a:rPr kumimoji="1" lang="en-US" altLang="zh-CN" i="1">
                                <a:latin typeface="Cambria Math" panose="02040503050406030204" pitchFamily="18" charset="0"/>
                              </a:rPr>
                            </m:ctrlPr>
                          </m:funcPr>
                          <m:fName>
                            <m:r>
                              <m:rPr>
                                <m:sty m:val="p"/>
                              </m:rPr>
                              <a:rPr kumimoji="1" lang="en-US" altLang="zh-CN">
                                <a:latin typeface="Cambria Math" charset="0"/>
                              </a:rPr>
                              <m:t>Pr</m:t>
                            </m:r>
                          </m:fName>
                          <m:e>
                            <m:d>
                              <m:dPr>
                                <m:begChr m:val="["/>
                                <m:endChr m:val="]"/>
                                <m:ctrlPr>
                                  <a:rPr kumimoji="1" lang="en-US" altLang="zh-CN" i="1">
                                    <a:latin typeface="Cambria Math" panose="02040503050406030204" pitchFamily="18" charset="0"/>
                                  </a:rPr>
                                </m:ctrlPr>
                              </m:dPr>
                              <m:e>
                                <m:acc>
                                  <m:accPr>
                                    <m:chr m:val="̅"/>
                                    <m:ctrlPr>
                                      <a:rPr kumimoji="1" lang="en-US" altLang="zh-CN" b="0" i="1" smtClean="0">
                                        <a:latin typeface="Cambria Math" panose="02040503050406030204" pitchFamily="18" charset="0"/>
                                      </a:rPr>
                                    </m:ctrlPr>
                                  </m:accPr>
                                  <m:e>
                                    <m:r>
                                      <a:rPr kumimoji="1" lang="en-US" altLang="zh-CN" b="0" i="1" smtClean="0">
                                        <a:latin typeface="Cambria Math" charset="0"/>
                                      </a:rPr>
                                      <m:t>𝐷</m:t>
                                    </m:r>
                                  </m:e>
                                </m:acc>
                              </m:e>
                            </m:d>
                          </m:e>
                        </m:func>
                      </m:num>
                      <m:den>
                        <m:func>
                          <m:funcPr>
                            <m:ctrlPr>
                              <a:rPr kumimoji="1" lang="en-US" altLang="zh-CN" i="1">
                                <a:latin typeface="Cambria Math" panose="02040503050406030204" pitchFamily="18" charset="0"/>
                              </a:rPr>
                            </m:ctrlPr>
                          </m:funcPr>
                          <m:fName>
                            <m:r>
                              <m:rPr>
                                <m:sty m:val="p"/>
                              </m:rPr>
                              <a:rPr kumimoji="1" lang="en-US" altLang="zh-CN">
                                <a:latin typeface="Cambria Math" charset="0"/>
                              </a:rPr>
                              <m:t>Pr</m:t>
                            </m:r>
                          </m:fName>
                          <m:e>
                            <m:d>
                              <m:dPr>
                                <m:begChr m:val="["/>
                                <m:endChr m:val="]"/>
                                <m:ctrlPr>
                                  <a:rPr kumimoji="1" lang="en-US" altLang="zh-CN" i="1" smtClean="0">
                                    <a:latin typeface="Cambria Math" panose="02040503050406030204" pitchFamily="18" charset="0"/>
                                  </a:rPr>
                                </m:ctrlPr>
                              </m:dPr>
                              <m:e>
                                <m:acc>
                                  <m:accPr>
                                    <m:chr m:val="̅"/>
                                    <m:ctrlPr>
                                      <a:rPr kumimoji="1" lang="en-US" altLang="zh-CN" i="1">
                                        <a:latin typeface="Cambria Math" panose="02040503050406030204" pitchFamily="18" charset="0"/>
                                      </a:rPr>
                                    </m:ctrlPr>
                                  </m:accPr>
                                  <m:e>
                                    <m:r>
                                      <a:rPr kumimoji="1" lang="en-US" altLang="zh-CN" i="1">
                                        <a:latin typeface="Cambria Math" charset="0"/>
                                      </a:rPr>
                                      <m:t>𝐸</m:t>
                                    </m:r>
                                  </m:e>
                                </m:acc>
                                <m:r>
                                  <a:rPr kumimoji="1" lang="en-US" altLang="zh-CN" i="1">
                                    <a:latin typeface="Cambria Math" charset="0"/>
                                  </a:rPr>
                                  <m:t>∣</m:t>
                                </m:r>
                                <m:acc>
                                  <m:accPr>
                                    <m:chr m:val="̅"/>
                                    <m:ctrlPr>
                                      <a:rPr kumimoji="1" lang="en-US" altLang="zh-CN" i="1">
                                        <a:latin typeface="Cambria Math" panose="02040503050406030204" pitchFamily="18" charset="0"/>
                                      </a:rPr>
                                    </m:ctrlPr>
                                  </m:accPr>
                                  <m:e>
                                    <m:r>
                                      <a:rPr kumimoji="1" lang="en-US" altLang="zh-CN" i="1">
                                        <a:latin typeface="Cambria Math" charset="0"/>
                                      </a:rPr>
                                      <m:t>𝐷</m:t>
                                    </m:r>
                                  </m:e>
                                </m:acc>
                              </m:e>
                            </m:d>
                            <m:func>
                              <m:funcPr>
                                <m:ctrlPr>
                                  <a:rPr kumimoji="1" lang="en-US" altLang="zh-CN" i="1">
                                    <a:latin typeface="Cambria Math" panose="02040503050406030204" pitchFamily="18" charset="0"/>
                                  </a:rPr>
                                </m:ctrlPr>
                              </m:funcPr>
                              <m:fName>
                                <m:r>
                                  <m:rPr>
                                    <m:sty m:val="p"/>
                                  </m:rPr>
                                  <a:rPr kumimoji="1" lang="en-US" altLang="zh-CN">
                                    <a:latin typeface="Cambria Math" charset="0"/>
                                  </a:rPr>
                                  <m:t>Pr</m:t>
                                </m:r>
                              </m:fName>
                              <m:e>
                                <m:d>
                                  <m:dPr>
                                    <m:begChr m:val="["/>
                                    <m:endChr m:val="]"/>
                                    <m:ctrlPr>
                                      <a:rPr kumimoji="1" lang="en-US" altLang="zh-CN" i="1">
                                        <a:latin typeface="Cambria Math" panose="02040503050406030204" pitchFamily="18" charset="0"/>
                                      </a:rPr>
                                    </m:ctrlPr>
                                  </m:dPr>
                                  <m:e>
                                    <m:acc>
                                      <m:accPr>
                                        <m:chr m:val="̅"/>
                                        <m:ctrlPr>
                                          <a:rPr kumimoji="1" lang="en-US" altLang="zh-CN" b="0" i="1" smtClean="0">
                                            <a:latin typeface="Cambria Math" panose="02040503050406030204" pitchFamily="18" charset="0"/>
                                          </a:rPr>
                                        </m:ctrlPr>
                                      </m:accPr>
                                      <m:e>
                                        <m:r>
                                          <a:rPr kumimoji="1" lang="en-US" altLang="zh-CN" b="0" i="1" smtClean="0">
                                            <a:latin typeface="Cambria Math" charset="0"/>
                                          </a:rPr>
                                          <m:t>𝐷</m:t>
                                        </m:r>
                                      </m:e>
                                    </m:acc>
                                  </m:e>
                                </m:d>
                              </m:e>
                            </m:func>
                            <m:r>
                              <a:rPr kumimoji="1" lang="en-US" altLang="zh-CN" i="1">
                                <a:latin typeface="Cambria Math" charset="0"/>
                              </a:rPr>
                              <m:t>+</m:t>
                            </m:r>
                            <m:func>
                              <m:funcPr>
                                <m:ctrlPr>
                                  <a:rPr kumimoji="1" lang="en-US" altLang="zh-CN" i="1">
                                    <a:latin typeface="Cambria Math" panose="02040503050406030204" pitchFamily="18" charset="0"/>
                                  </a:rPr>
                                </m:ctrlPr>
                              </m:funcPr>
                              <m:fName>
                                <m:r>
                                  <m:rPr>
                                    <m:sty m:val="p"/>
                                  </m:rPr>
                                  <a:rPr kumimoji="1" lang="en-US" altLang="zh-CN">
                                    <a:latin typeface="Cambria Math" charset="0"/>
                                  </a:rPr>
                                  <m:t>Pr</m:t>
                                </m:r>
                              </m:fName>
                              <m:e>
                                <m:r>
                                  <a:rPr kumimoji="1" lang="en-US" altLang="zh-CN" i="1">
                                    <a:latin typeface="Cambria Math" charset="0"/>
                                  </a:rPr>
                                  <m:t>[</m:t>
                                </m:r>
                                <m:acc>
                                  <m:accPr>
                                    <m:chr m:val="̅"/>
                                    <m:ctrlPr>
                                      <a:rPr kumimoji="1" lang="en-US" altLang="zh-CN" b="0" i="1" smtClean="0">
                                        <a:latin typeface="Cambria Math" panose="02040503050406030204" pitchFamily="18" charset="0"/>
                                      </a:rPr>
                                    </m:ctrlPr>
                                  </m:accPr>
                                  <m:e>
                                    <m:r>
                                      <a:rPr kumimoji="1" lang="en-US" altLang="zh-CN" b="0" i="1" smtClean="0">
                                        <a:latin typeface="Cambria Math" charset="0"/>
                                      </a:rPr>
                                      <m:t>𝐸</m:t>
                                    </m:r>
                                  </m:e>
                                </m:acc>
                                <m:r>
                                  <a:rPr kumimoji="1" lang="en-US" altLang="zh-CN" i="1">
                                    <a:latin typeface="Cambria Math" charset="0"/>
                                  </a:rPr>
                                  <m:t>∣</m:t>
                                </m:r>
                                <m:r>
                                  <a:rPr kumimoji="1" lang="en-US" altLang="zh-CN" b="0" i="1" smtClean="0">
                                    <a:latin typeface="Cambria Math" charset="0"/>
                                  </a:rPr>
                                  <m:t>𝐷</m:t>
                                </m:r>
                                <m:r>
                                  <a:rPr kumimoji="1" lang="en-US" altLang="zh-CN" i="1">
                                    <a:latin typeface="Cambria Math" charset="0"/>
                                  </a:rPr>
                                  <m:t>]</m:t>
                                </m:r>
                              </m:e>
                            </m:func>
                            <m:r>
                              <m:rPr>
                                <m:sty m:val="p"/>
                              </m:rPr>
                              <a:rPr kumimoji="1" lang="en-US" altLang="zh-CN">
                                <a:latin typeface="Cambria Math" charset="0"/>
                              </a:rPr>
                              <m:t>Pr</m:t>
                            </m:r>
                            <m:r>
                              <a:rPr kumimoji="1" lang="en-US" altLang="zh-CN" i="1">
                                <a:latin typeface="Cambria Math" charset="0"/>
                              </a:rPr>
                              <m:t>⁡[</m:t>
                            </m:r>
                            <m:r>
                              <a:rPr kumimoji="1" lang="en-US" altLang="zh-CN" b="0" i="1" smtClean="0">
                                <a:latin typeface="Cambria Math" charset="0"/>
                              </a:rPr>
                              <m:t>𝐷</m:t>
                            </m:r>
                            <m:r>
                              <a:rPr kumimoji="1" lang="en-US" altLang="zh-CN" i="1">
                                <a:latin typeface="Cambria Math" charset="0"/>
                              </a:rPr>
                              <m:t>]</m:t>
                            </m:r>
                          </m:e>
                        </m:func>
                      </m:den>
                    </m:f>
                  </m:oMath>
                </a14:m>
                <a:r>
                  <a:rPr kumimoji="1" lang="zh-CN" altLang="en-US" i="1" dirty="0">
                    <a:latin typeface="Cambria Math" charset="0"/>
                  </a:rPr>
                  <a:t> </a:t>
                </a:r>
              </a:p>
              <a:p>
                <a:pPr marL="0" indent="0">
                  <a:buNone/>
                </a:pPr>
                <a:r>
                  <a:rPr kumimoji="1" lang="zh-CN" altLang="en-US" dirty="0"/>
                  <a:t>	      </a:t>
                </a:r>
                <a14:m>
                  <m:oMath xmlns:m="http://schemas.openxmlformats.org/officeDocument/2006/math">
                    <m:r>
                      <a:rPr kumimoji="1" lang="en-US" altLang="zh-CN" i="1">
                        <a:latin typeface="Cambria Math" charset="0"/>
                      </a:rPr>
                      <m:t>=</m:t>
                    </m:r>
                    <m:f>
                      <m:fPr>
                        <m:ctrlPr>
                          <a:rPr kumimoji="1" lang="en-US" altLang="zh-CN" i="1">
                            <a:latin typeface="Cambria Math" panose="02040503050406030204" pitchFamily="18" charset="0"/>
                          </a:rPr>
                        </m:ctrlPr>
                      </m:fPr>
                      <m:num>
                        <m:r>
                          <a:rPr kumimoji="1" lang="en-US" altLang="zh-CN" i="1">
                            <a:latin typeface="Cambria Math" charset="0"/>
                          </a:rPr>
                          <m:t>0.995×0.</m:t>
                        </m:r>
                        <m:r>
                          <a:rPr kumimoji="1" lang="en-US" altLang="zh-CN" b="0" i="1" smtClean="0">
                            <a:latin typeface="Cambria Math" charset="0"/>
                          </a:rPr>
                          <m:t>99999</m:t>
                        </m:r>
                      </m:num>
                      <m:den>
                        <m:r>
                          <a:rPr kumimoji="1" lang="en-US" altLang="zh-CN" i="1">
                            <a:latin typeface="Cambria Math" charset="0"/>
                          </a:rPr>
                          <m:t>0.995×0.</m:t>
                        </m:r>
                        <m:r>
                          <a:rPr kumimoji="1" lang="en-US" altLang="zh-CN" b="0" i="1" smtClean="0">
                            <a:latin typeface="Cambria Math" charset="0"/>
                          </a:rPr>
                          <m:t>99999</m:t>
                        </m:r>
                        <m:r>
                          <a:rPr kumimoji="1" lang="en-US" altLang="zh-CN" i="1">
                            <a:latin typeface="Cambria Math" charset="0"/>
                          </a:rPr>
                          <m:t>+0.01×0.</m:t>
                        </m:r>
                        <m:r>
                          <a:rPr kumimoji="1" lang="en-US" altLang="zh-CN" b="0" i="1" smtClean="0">
                            <a:latin typeface="Cambria Math" charset="0"/>
                          </a:rPr>
                          <m:t>00001</m:t>
                        </m:r>
                      </m:den>
                    </m:f>
                  </m:oMath>
                </a14:m>
                <a:r>
                  <a:rPr kumimoji="1" lang="zh-CN" altLang="en-US" i="1" dirty="0">
                    <a:latin typeface="Cambria Math" charset="0"/>
                  </a:rPr>
                  <a:t> </a:t>
                </a:r>
              </a:p>
              <a:p>
                <a:pPr marL="0" indent="0">
                  <a:buNone/>
                </a:pPr>
                <a:r>
                  <a:rPr kumimoji="1" lang="zh-CN" altLang="en-US" dirty="0"/>
                  <a:t>	      </a:t>
                </a:r>
                <a14:m>
                  <m:oMath xmlns:m="http://schemas.openxmlformats.org/officeDocument/2006/math">
                    <m:r>
                      <a:rPr kumimoji="1" lang="zh-CN" altLang="en-US" i="1">
                        <a:latin typeface="Cambria Math" charset="0"/>
                        <a:ea typeface="Cambria Math" charset="0"/>
                        <a:cs typeface="Cambria Math" charset="0"/>
                      </a:rPr>
                      <m:t>≈</m:t>
                    </m:r>
                    <m:r>
                      <a:rPr kumimoji="1" lang="en-US" altLang="zh-CN" i="1">
                        <a:latin typeface="Cambria Math" charset="0"/>
                        <a:ea typeface="Cambria Math" charset="0"/>
                        <a:cs typeface="Cambria Math" charset="0"/>
                      </a:rPr>
                      <m:t>0.</m:t>
                    </m:r>
                    <m:r>
                      <a:rPr kumimoji="1" lang="en-US" altLang="zh-CN" b="0" i="1" smtClean="0">
                        <a:latin typeface="Cambria Math" charset="0"/>
                        <a:ea typeface="Cambria Math" charset="0"/>
                        <a:cs typeface="Cambria Math" charset="0"/>
                      </a:rPr>
                      <m:t>9999999</m:t>
                    </m:r>
                  </m:oMath>
                </a14:m>
                <a:r>
                  <a:rPr kumimoji="1" lang="zh-CN" altLang="en-US" dirty="0"/>
                  <a:t> </a:t>
                </a:r>
              </a:p>
              <a:p>
                <a:pPr marL="0" indent="0">
                  <a:buNone/>
                </a:pPr>
                <a:endParaRPr kumimoji="1" lang="zh-CN" altLang="en-US" dirty="0"/>
              </a:p>
              <a:p>
                <a:pPr marL="0" indent="0">
                  <a:buNone/>
                </a:pPr>
                <a14:m>
                  <m:oMathPara xmlns:m="http://schemas.openxmlformats.org/officeDocument/2006/math">
                    <m:oMathParaPr>
                      <m:jc m:val="centerGroup"/>
                    </m:oMathParaPr>
                    <m:oMath xmlns:m="http://schemas.openxmlformats.org/officeDocument/2006/math">
                      <m:r>
                        <m:rPr>
                          <m:sty m:val="p"/>
                        </m:rPr>
                        <a:rPr kumimoji="1" lang="en-US" altLang="zh-CN" i="1">
                          <a:latin typeface="Cambria Math" charset="0"/>
                        </a:rPr>
                        <m:t>Pr</m:t>
                      </m:r>
                      <m:d>
                        <m:dPr>
                          <m:begChr m:val="["/>
                          <m:endChr m:val="]"/>
                          <m:sepChr m:val="∣"/>
                          <m:ctrlPr>
                            <a:rPr kumimoji="1" lang="en-US" altLang="zh-CN" i="1">
                              <a:latin typeface="Cambria Math" panose="02040503050406030204" pitchFamily="18" charset="0"/>
                            </a:rPr>
                          </m:ctrlPr>
                        </m:dPr>
                        <m:e>
                          <m:r>
                            <a:rPr kumimoji="1" lang="en-US" altLang="zh-CN" b="0" i="1" smtClean="0">
                              <a:latin typeface="Cambria Math" charset="0"/>
                            </a:rPr>
                            <m:t>𝐷</m:t>
                          </m:r>
                        </m:e>
                        <m:e>
                          <m:acc>
                            <m:accPr>
                              <m:chr m:val="̅"/>
                              <m:ctrlPr>
                                <a:rPr kumimoji="1" lang="en-US" altLang="zh-CN" i="1">
                                  <a:latin typeface="Cambria Math" panose="02040503050406030204" pitchFamily="18" charset="0"/>
                                </a:rPr>
                              </m:ctrlPr>
                            </m:accPr>
                            <m:e>
                              <m:r>
                                <a:rPr kumimoji="1" lang="en-US" altLang="zh-CN" i="1">
                                  <a:latin typeface="Cambria Math" charset="0"/>
                                </a:rPr>
                                <m:t>𝐸</m:t>
                              </m:r>
                            </m:e>
                          </m:acc>
                        </m:e>
                      </m:d>
                      <m:r>
                        <a:rPr kumimoji="1" lang="en-US" altLang="zh-CN" i="1">
                          <a:latin typeface="Cambria Math" charset="0"/>
                        </a:rPr>
                        <m:t>=</m:t>
                      </m:r>
                      <m:r>
                        <a:rPr kumimoji="1" lang="en-US" altLang="zh-CN" b="0" i="0" smtClean="0">
                          <a:latin typeface="Cambria Math" charset="0"/>
                        </a:rPr>
                        <m:t>1−</m:t>
                      </m:r>
                      <m:r>
                        <m:rPr>
                          <m:sty m:val="p"/>
                        </m:rPr>
                        <a:rPr kumimoji="1" lang="en-US" altLang="zh-CN" i="1">
                          <a:latin typeface="Cambria Math" charset="0"/>
                        </a:rPr>
                        <m:t>Pr</m:t>
                      </m:r>
                      <m:d>
                        <m:dPr>
                          <m:begChr m:val="["/>
                          <m:endChr m:val="]"/>
                          <m:sepChr m:val="∣"/>
                          <m:ctrlPr>
                            <a:rPr kumimoji="1" lang="en-US" altLang="zh-CN" i="1">
                              <a:latin typeface="Cambria Math" panose="02040503050406030204" pitchFamily="18" charset="0"/>
                            </a:rPr>
                          </m:ctrlPr>
                        </m:dPr>
                        <m:e>
                          <m:acc>
                            <m:accPr>
                              <m:chr m:val="̅"/>
                              <m:ctrlPr>
                                <a:rPr kumimoji="1" lang="en-US" altLang="zh-CN" i="1">
                                  <a:latin typeface="Cambria Math" panose="02040503050406030204" pitchFamily="18" charset="0"/>
                                </a:rPr>
                              </m:ctrlPr>
                            </m:accPr>
                            <m:e>
                              <m:r>
                                <a:rPr kumimoji="1" lang="en-US" altLang="zh-CN" i="1">
                                  <a:latin typeface="Cambria Math" charset="0"/>
                                </a:rPr>
                                <m:t>𝐷</m:t>
                              </m:r>
                            </m:e>
                          </m:acc>
                        </m:e>
                        <m:e>
                          <m:acc>
                            <m:accPr>
                              <m:chr m:val="̅"/>
                              <m:ctrlPr>
                                <a:rPr kumimoji="1" lang="en-US" altLang="zh-CN" i="1">
                                  <a:latin typeface="Cambria Math" panose="02040503050406030204" pitchFamily="18" charset="0"/>
                                </a:rPr>
                              </m:ctrlPr>
                            </m:accPr>
                            <m:e>
                              <m:r>
                                <a:rPr kumimoji="1" lang="en-US" altLang="zh-CN" i="1">
                                  <a:latin typeface="Cambria Math" charset="0"/>
                                </a:rPr>
                                <m:t>𝐸</m:t>
                              </m:r>
                            </m:e>
                          </m:acc>
                        </m:e>
                      </m:d>
                      <m:r>
                        <a:rPr kumimoji="1" lang="en-US" altLang="zh-CN" b="0" i="1" smtClean="0">
                          <a:latin typeface="Cambria Math" charset="0"/>
                        </a:rPr>
                        <m:t>=0.0000001</m:t>
                      </m:r>
                    </m:oMath>
                  </m:oMathPara>
                </a14:m>
                <a:endParaRPr kumimoji="1" lang="zh-CN" altLang="en-US" dirty="0"/>
              </a:p>
            </p:txBody>
          </p:sp>
        </mc:Choice>
        <mc:Fallback xmlns="">
          <p:sp>
            <p:nvSpPr>
              <p:cNvPr id="2" name="内容占位符 1"/>
              <p:cNvSpPr>
                <a:spLocks noGrp="1" noRot="1" noChangeAspect="1" noMove="1" noResize="1" noEditPoints="1" noAdjustHandles="1" noChangeArrowheads="1" noChangeShapeType="1" noTextEdit="1"/>
              </p:cNvSpPr>
              <p:nvPr>
                <p:ph idx="1"/>
              </p:nvPr>
            </p:nvSpPr>
            <p:spPr>
              <a:blipFill rotWithShape="0">
                <a:blip r:embed="rId2"/>
                <a:stretch>
                  <a:fillRect/>
                </a:stretch>
              </a:blipFill>
            </p:spPr>
            <p:txBody>
              <a:bodyPr/>
              <a:lstStyle/>
              <a:p>
                <a:r>
                  <a:rPr lang="zh-CN" altLang="en-US">
                    <a:noFill/>
                  </a:rPr>
                  <a:t> </a:t>
                </a:r>
              </a:p>
            </p:txBody>
          </p:sp>
        </mc:Fallback>
      </mc:AlternateContent>
      <p:sp>
        <p:nvSpPr>
          <p:cNvPr id="3" name="标题 2"/>
          <p:cNvSpPr>
            <a:spLocks noGrp="1"/>
          </p:cNvSpPr>
          <p:nvPr>
            <p:ph type="title"/>
          </p:nvPr>
        </p:nvSpPr>
        <p:spPr/>
        <p:txBody>
          <a:bodyPr/>
          <a:lstStyle/>
          <a:p>
            <a:r>
              <a:rPr kumimoji="1" lang="zh-CN" altLang="en-US" dirty="0"/>
              <a:t>贝叶斯定理的应用（续）</a:t>
            </a:r>
          </a:p>
        </p:txBody>
      </p:sp>
      <p:sp>
        <p:nvSpPr>
          <p:cNvPr id="4" name="TextBox 34"/>
          <p:cNvSpPr txBox="1">
            <a:spLocks noChangeArrowheads="1"/>
          </p:cNvSpPr>
          <p:nvPr/>
        </p:nvSpPr>
        <p:spPr bwMode="auto">
          <a:xfrm>
            <a:off x="5410200" y="5334000"/>
            <a:ext cx="3124200" cy="461963"/>
          </a:xfrm>
          <a:prstGeom prst="rect">
            <a:avLst/>
          </a:prstGeom>
          <a:noFill/>
          <a:ln w="9525">
            <a:solidFill>
              <a:srgbClr val="FF0000"/>
            </a:solidFill>
            <a:miter lim="800000"/>
            <a:headEnd/>
            <a:tailEnd/>
          </a:ln>
          <a:extLst>
            <a:ext uri="{909E8E84-426E-40dd-AFC4-6F175D3DCCD1}">
              <a14:hiddenFill xmlns="" xmlns:a14="http://schemas.microsoft.com/office/drawing/2010/main">
                <a:solidFill>
                  <a:srgbClr val="FFFFFF"/>
                </a:solidFill>
              </a14:hiddenFill>
            </a:ext>
          </a:extLst>
        </p:spPr>
        <p:txBody>
          <a:bodyPr>
            <a:spAutoFit/>
          </a:bodyPr>
          <a:lstStyle>
            <a:lvl1pPr>
              <a:spcBef>
                <a:spcPct val="20000"/>
              </a:spcBef>
              <a:buBlip>
                <a:blip r:embed="rId3"/>
              </a:buBlip>
              <a:defRPr kumimoji="1" sz="3200">
                <a:solidFill>
                  <a:schemeClr val="accent2"/>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Font typeface="Wingdings" panose="05000000000000000000" pitchFamily="2" charset="2"/>
              <a:buBlip>
                <a:blip r:embed="rId4"/>
              </a:buBlip>
              <a:defRPr kumimoji="1" sz="2800">
                <a:solidFill>
                  <a:schemeClr val="accent2"/>
                </a:solidFill>
                <a:latin typeface="Times New Roman" panose="02020603050405020304" pitchFamily="18" charset="0"/>
                <a:ea typeface="宋体" panose="02010600030101010101" pitchFamily="2" charset="-122"/>
              </a:defRPr>
            </a:lvl2pPr>
            <a:lvl3pPr marL="1143000" indent="-228600">
              <a:spcBef>
                <a:spcPct val="20000"/>
              </a:spcBef>
              <a:buClr>
                <a:schemeClr val="accent2"/>
              </a:buClr>
              <a:buFont typeface="Wingdings" panose="05000000000000000000" pitchFamily="2" charset="2"/>
              <a:buBlip>
                <a:blip r:embed="rId4"/>
              </a:buBlip>
              <a:defRPr kumimoji="1" sz="2400">
                <a:solidFill>
                  <a:schemeClr val="accent2"/>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Font typeface="Wingdings" panose="05000000000000000000" pitchFamily="2" charset="2"/>
              <a:buBlip>
                <a:blip r:embed="rId4"/>
              </a:buBlip>
              <a:defRPr kumimoji="1" sz="2000">
                <a:solidFill>
                  <a:schemeClr val="accent2"/>
                </a:solidFill>
                <a:latin typeface="Times New Roman" panose="02020603050405020304" pitchFamily="18" charset="0"/>
                <a:ea typeface="宋体" panose="02010600030101010101" pitchFamily="2" charset="-122"/>
              </a:defRPr>
            </a:lvl4pPr>
            <a:lvl5pPr marL="2057400" indent="-228600">
              <a:spcBef>
                <a:spcPct val="20000"/>
              </a:spcBef>
              <a:buClr>
                <a:schemeClr val="accent2"/>
              </a:buClr>
              <a:buBlip>
                <a:blip r:embed="rId4"/>
              </a:buBlip>
              <a:defRPr kumimoji="1" sz="2000">
                <a:solidFill>
                  <a:schemeClr val="accent2"/>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2"/>
              </a:buClr>
              <a:buBlip>
                <a:blip r:embed="rId4"/>
              </a:buBlip>
              <a:defRPr kumimoji="1" sz="2000">
                <a:solidFill>
                  <a:schemeClr val="accent2"/>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2"/>
              </a:buClr>
              <a:buBlip>
                <a:blip r:embed="rId4"/>
              </a:buBlip>
              <a:defRPr kumimoji="1" sz="2000">
                <a:solidFill>
                  <a:schemeClr val="accent2"/>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2"/>
              </a:buClr>
              <a:buBlip>
                <a:blip r:embed="rId4"/>
              </a:buBlip>
              <a:defRPr kumimoji="1" sz="2000">
                <a:solidFill>
                  <a:schemeClr val="accent2"/>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2"/>
              </a:buClr>
              <a:buBlip>
                <a:blip r:embed="rId4"/>
              </a:buBlip>
              <a:defRPr kumimoji="1" sz="2000">
                <a:solidFill>
                  <a:schemeClr val="accent2"/>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kumimoji="0" lang="zh-CN" altLang="en-US" sz="2400" b="1">
                <a:solidFill>
                  <a:srgbClr val="FF0000"/>
                </a:solidFill>
                <a:latin typeface="Constantia" panose="02030602050306030303" pitchFamily="18" charset="0"/>
              </a:rPr>
              <a:t>呈阴性，高枕无忧！</a:t>
            </a:r>
            <a:endParaRPr kumimoji="0" lang="en-US" altLang="zh-CN" sz="2400" b="1">
              <a:solidFill>
                <a:srgbClr val="FF0000"/>
              </a:solidFill>
              <a:latin typeface="Constantia" panose="02030602050306030303" pitchFamily="18" charset="0"/>
            </a:endParaRPr>
          </a:p>
        </p:txBody>
      </p:sp>
    </p:spTree>
    <p:extLst>
      <p:ext uri="{BB962C8B-B14F-4D97-AF65-F5344CB8AC3E}">
        <p14:creationId xmlns:p14="http://schemas.microsoft.com/office/powerpoint/2010/main" val="17661460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p:cNvSpPr>
                <a:spLocks noGrp="1"/>
              </p:cNvSpPr>
              <p:nvPr>
                <p:ph idx="1"/>
              </p:nvPr>
            </p:nvSpPr>
            <p:spPr>
              <a:xfrm>
                <a:off x="457200" y="1600200"/>
                <a:ext cx="8229600" cy="4876800"/>
              </a:xfrm>
            </p:spPr>
            <p:txBody>
              <a:bodyPr/>
              <a:lstStyle/>
              <a:p>
                <a:r>
                  <a:rPr kumimoji="1" lang="zh-CN" altLang="en-US" dirty="0"/>
                  <a:t>定义：事件 </a:t>
                </a:r>
                <a:r>
                  <a:rPr kumimoji="1" lang="en-US" altLang="zh-CN" i="1" dirty="0"/>
                  <a:t>E</a:t>
                </a:r>
                <a:r>
                  <a:rPr kumimoji="1" lang="zh-CN" altLang="en-US" i="1" dirty="0"/>
                  <a:t> </a:t>
                </a:r>
                <a:r>
                  <a:rPr kumimoji="1" lang="zh-CN" altLang="en-US" dirty="0"/>
                  <a:t>和 </a:t>
                </a:r>
                <a:r>
                  <a:rPr kumimoji="1" lang="en-US" altLang="zh-CN" i="1" dirty="0"/>
                  <a:t>F</a:t>
                </a:r>
                <a:r>
                  <a:rPr kumimoji="1" lang="zh-CN" altLang="en-US" i="1" dirty="0"/>
                  <a:t> </a:t>
                </a:r>
                <a:r>
                  <a:rPr kumimoji="1" lang="zh-CN" altLang="en-US" dirty="0"/>
                  <a:t>是相互</a:t>
                </a:r>
                <a:r>
                  <a:rPr kumimoji="1" lang="zh-CN" altLang="en-US" b="1" dirty="0">
                    <a:solidFill>
                      <a:srgbClr val="C00000"/>
                    </a:solidFill>
                  </a:rPr>
                  <a:t>独立</a:t>
                </a:r>
                <a:r>
                  <a:rPr kumimoji="1" lang="zh-CN" altLang="en-US" dirty="0"/>
                  <a:t>的当且仅当</a:t>
                </a:r>
              </a:p>
              <a:p>
                <a:pPr marL="0" indent="0">
                  <a:buNone/>
                </a:pPr>
                <a14:m>
                  <m:oMathPara xmlns:m="http://schemas.openxmlformats.org/officeDocument/2006/math">
                    <m:oMathParaPr>
                      <m:jc m:val="centerGroup"/>
                    </m:oMathParaPr>
                    <m:oMath xmlns:m="http://schemas.openxmlformats.org/officeDocument/2006/math">
                      <m:r>
                        <m:rPr>
                          <m:sty m:val="p"/>
                        </m:rPr>
                        <a:rPr kumimoji="1" lang="en-US" altLang="zh-CN" i="1" smtClean="0">
                          <a:latin typeface="Cambria Math" charset="0"/>
                        </a:rPr>
                        <m:t>Pr</m:t>
                      </m:r>
                      <m:d>
                        <m:dPr>
                          <m:begChr m:val="["/>
                          <m:endChr m:val="]"/>
                          <m:ctrlPr>
                            <a:rPr kumimoji="1" lang="en-US" altLang="zh-CN" b="0" i="1" smtClean="0">
                              <a:latin typeface="Cambria Math" panose="02040503050406030204" pitchFamily="18" charset="0"/>
                            </a:rPr>
                          </m:ctrlPr>
                        </m:dPr>
                        <m:e>
                          <m:r>
                            <a:rPr kumimoji="1" lang="en-US" altLang="zh-CN" b="0" i="1" smtClean="0">
                              <a:latin typeface="Cambria Math" charset="0"/>
                            </a:rPr>
                            <m:t>𝐸</m:t>
                          </m:r>
                          <m:r>
                            <a:rPr kumimoji="1" lang="en-US" altLang="zh-CN" b="0" i="1" smtClean="0">
                              <a:latin typeface="Cambria Math" charset="0"/>
                            </a:rPr>
                            <m:t>∩</m:t>
                          </m:r>
                          <m:r>
                            <a:rPr kumimoji="1" lang="en-US" altLang="zh-CN" b="0" i="1" smtClean="0">
                              <a:latin typeface="Cambria Math" charset="0"/>
                            </a:rPr>
                            <m:t>𝐹</m:t>
                          </m:r>
                        </m:e>
                      </m:d>
                      <m:r>
                        <a:rPr kumimoji="1" lang="en-US" altLang="zh-CN" b="0" i="1" smtClean="0">
                          <a:latin typeface="Cambria Math" charset="0"/>
                        </a:rPr>
                        <m:t>=</m:t>
                      </m:r>
                      <m:func>
                        <m:funcPr>
                          <m:ctrlPr>
                            <a:rPr kumimoji="1" lang="en-US" altLang="zh-CN" b="0" i="1" smtClean="0">
                              <a:latin typeface="Cambria Math" panose="02040503050406030204" pitchFamily="18" charset="0"/>
                            </a:rPr>
                          </m:ctrlPr>
                        </m:funcPr>
                        <m:fName>
                          <m:r>
                            <m:rPr>
                              <m:sty m:val="p"/>
                            </m:rPr>
                            <a:rPr kumimoji="1" lang="en-US" altLang="zh-CN" b="0" i="0" smtClean="0">
                              <a:latin typeface="Cambria Math" charset="0"/>
                            </a:rPr>
                            <m:t>Pr</m:t>
                          </m:r>
                        </m:fName>
                        <m:e>
                          <m:d>
                            <m:dPr>
                              <m:begChr m:val="["/>
                              <m:endChr m:val="]"/>
                              <m:ctrlPr>
                                <a:rPr kumimoji="1" lang="en-US" altLang="zh-CN" b="0" i="1" smtClean="0">
                                  <a:latin typeface="Cambria Math" panose="02040503050406030204" pitchFamily="18" charset="0"/>
                                </a:rPr>
                              </m:ctrlPr>
                            </m:dPr>
                            <m:e>
                              <m:r>
                                <a:rPr kumimoji="1" lang="en-US" altLang="zh-CN" b="0" i="1" smtClean="0">
                                  <a:latin typeface="Cambria Math" charset="0"/>
                                </a:rPr>
                                <m:t>𝐸</m:t>
                              </m:r>
                            </m:e>
                          </m:d>
                        </m:e>
                      </m:func>
                      <m:r>
                        <a:rPr kumimoji="1" lang="en-US" altLang="zh-CN" b="0" i="1" smtClean="0">
                          <a:latin typeface="Cambria Math" charset="0"/>
                        </a:rPr>
                        <m:t>⋅</m:t>
                      </m:r>
                      <m:func>
                        <m:funcPr>
                          <m:ctrlPr>
                            <a:rPr kumimoji="1" lang="en-US" altLang="zh-CN" b="0" i="1" smtClean="0">
                              <a:latin typeface="Cambria Math" panose="02040503050406030204" pitchFamily="18" charset="0"/>
                            </a:rPr>
                          </m:ctrlPr>
                        </m:funcPr>
                        <m:fName>
                          <m:r>
                            <m:rPr>
                              <m:sty m:val="p"/>
                            </m:rPr>
                            <a:rPr kumimoji="1" lang="en-US" altLang="zh-CN" b="0" i="0" smtClean="0">
                              <a:latin typeface="Cambria Math" charset="0"/>
                            </a:rPr>
                            <m:t>Pr</m:t>
                          </m:r>
                        </m:fName>
                        <m:e>
                          <m:d>
                            <m:dPr>
                              <m:begChr m:val="["/>
                              <m:endChr m:val="]"/>
                              <m:ctrlPr>
                                <a:rPr kumimoji="1" lang="en-US" altLang="zh-CN" b="0" i="1" smtClean="0">
                                  <a:latin typeface="Cambria Math" panose="02040503050406030204" pitchFamily="18" charset="0"/>
                                </a:rPr>
                              </m:ctrlPr>
                            </m:dPr>
                            <m:e>
                              <m:r>
                                <a:rPr kumimoji="1" lang="en-US" altLang="zh-CN" b="0" i="1" smtClean="0">
                                  <a:latin typeface="Cambria Math" charset="0"/>
                                </a:rPr>
                                <m:t>𝐹</m:t>
                              </m:r>
                            </m:e>
                          </m:d>
                        </m:e>
                      </m:func>
                    </m:oMath>
                  </m:oMathPara>
                </a14:m>
                <a:endParaRPr kumimoji="1" lang="zh-CN" altLang="en-US" dirty="0"/>
              </a:p>
              <a:p>
                <a:pPr marL="400050" lvl="1" indent="0">
                  <a:buNone/>
                </a:pPr>
                <a:endParaRPr kumimoji="1" lang="zh-CN" altLang="en-US" sz="2400" dirty="0"/>
              </a:p>
              <a:p>
                <a:pPr marL="400050" lvl="1" indent="0">
                  <a:buNone/>
                </a:pPr>
                <a:r>
                  <a:rPr kumimoji="1" lang="zh-CN" altLang="en-US" sz="2400" dirty="0"/>
                  <a:t>例：一个有两个孩子的家庭有四种情形 </a:t>
                </a:r>
                <a:r>
                  <a:rPr kumimoji="1" lang="en-US" altLang="zh-CN" sz="2400" dirty="0"/>
                  <a:t>(BB, GG, BG,GB),</a:t>
                </a:r>
                <a:r>
                  <a:rPr kumimoji="1" lang="zh-CN" altLang="en-US" sz="2400" dirty="0"/>
                  <a:t>	假设是等可能的。事件 </a:t>
                </a:r>
                <a:r>
                  <a:rPr kumimoji="1" lang="en-US" altLang="zh-CN" sz="2400" i="1" dirty="0"/>
                  <a:t>E</a:t>
                </a:r>
                <a:r>
                  <a:rPr kumimoji="1" lang="zh-CN" altLang="en-US" sz="2400" dirty="0"/>
                  <a:t>是两个孩子的家庭有两个男	孩</a:t>
                </a:r>
                <a:r>
                  <a:rPr kumimoji="1" lang="en-US" altLang="zh-CN" sz="2400" dirty="0"/>
                  <a:t>,</a:t>
                </a:r>
                <a:r>
                  <a:rPr kumimoji="1" lang="zh-CN" altLang="en-US" sz="2400" dirty="0"/>
                  <a:t> 事件 </a:t>
                </a:r>
                <a:r>
                  <a:rPr kumimoji="1" lang="en-US" altLang="zh-CN" sz="2400" i="1" dirty="0"/>
                  <a:t>F</a:t>
                </a:r>
                <a:r>
                  <a:rPr kumimoji="1" lang="zh-CN" altLang="en-US" sz="2400" i="1" dirty="0"/>
                  <a:t> </a:t>
                </a:r>
                <a:r>
                  <a:rPr kumimoji="1" lang="zh-CN" altLang="en-US" sz="2400" dirty="0"/>
                  <a:t>是两个孩子的家庭至少有一个男 孩。事件 	</a:t>
                </a:r>
                <a:r>
                  <a:rPr kumimoji="1" lang="en-US" altLang="zh-CN" sz="2400" i="1" dirty="0"/>
                  <a:t>E</a:t>
                </a:r>
                <a:r>
                  <a:rPr kumimoji="1" lang="zh-CN" altLang="en-US" sz="2400" i="1" dirty="0"/>
                  <a:t> </a:t>
                </a:r>
                <a:r>
                  <a:rPr kumimoji="1" lang="zh-CN" altLang="en-US" sz="2400" dirty="0"/>
                  <a:t>和 </a:t>
                </a:r>
                <a:r>
                  <a:rPr kumimoji="1" lang="en-US" altLang="zh-CN" sz="2400" i="1" dirty="0"/>
                  <a:t>F</a:t>
                </a:r>
                <a:r>
                  <a:rPr kumimoji="1" lang="zh-CN" altLang="en-US" sz="2400" i="1" dirty="0"/>
                  <a:t> </a:t>
                </a:r>
                <a:r>
                  <a:rPr kumimoji="1" lang="zh-CN" altLang="en-US" sz="2400" dirty="0"/>
                  <a:t>是否独立</a:t>
                </a:r>
                <a:r>
                  <a:rPr kumimoji="1" lang="en-US" altLang="zh-CN" sz="2400" dirty="0"/>
                  <a:t>? </a:t>
                </a:r>
                <a:endParaRPr kumimoji="1" lang="zh-CN" altLang="en-US" sz="2400" dirty="0"/>
              </a:p>
              <a:p>
                <a:pPr marL="400050" lvl="1" indent="0">
                  <a:buNone/>
                </a:pPr>
                <a:r>
                  <a:rPr kumimoji="1" lang="zh-CN" altLang="en-US" sz="2400" dirty="0"/>
                  <a:t>解：</a:t>
                </a:r>
                <a14:m>
                  <m:oMath xmlns:m="http://schemas.openxmlformats.org/officeDocument/2006/math">
                    <m:func>
                      <m:funcPr>
                        <m:ctrlPr>
                          <a:rPr lang="en-US" altLang="zh-CN" sz="2400" i="1">
                            <a:latin typeface="Cambria Math" panose="02040503050406030204" pitchFamily="18" charset="0"/>
                          </a:rPr>
                        </m:ctrlPr>
                      </m:funcPr>
                      <m:fName>
                        <m:r>
                          <m:rPr>
                            <m:sty m:val="p"/>
                          </m:rPr>
                          <a:rPr lang="en-US" altLang="zh-CN" sz="2400">
                            <a:latin typeface="Cambria Math" charset="0"/>
                          </a:rPr>
                          <m:t>Pr</m:t>
                        </m:r>
                      </m:fName>
                      <m:e>
                        <m:d>
                          <m:dPr>
                            <m:begChr m:val="["/>
                            <m:endChr m:val="]"/>
                            <m:ctrlPr>
                              <a:rPr lang="en-US" altLang="zh-CN" sz="2400" i="1">
                                <a:latin typeface="Cambria Math" panose="02040503050406030204" pitchFamily="18" charset="0"/>
                              </a:rPr>
                            </m:ctrlPr>
                          </m:dPr>
                          <m:e>
                            <m:r>
                              <a:rPr lang="en-US" altLang="zh-CN" sz="2400" i="1" smtClean="0">
                                <a:latin typeface="Cambria Math" charset="0"/>
                              </a:rPr>
                              <m:t>𝐸</m:t>
                            </m:r>
                          </m:e>
                        </m:d>
                      </m:e>
                    </m:func>
                    <m:r>
                      <a:rPr lang="en-US" altLang="zh-CN" sz="2400" i="1">
                        <a:latin typeface="Cambria Math" charset="0"/>
                      </a:rPr>
                      <m:t>=</m:t>
                    </m:r>
                    <m:f>
                      <m:fPr>
                        <m:ctrlPr>
                          <a:rPr lang="en-US" altLang="zh-CN" sz="2400" i="1">
                            <a:latin typeface="Cambria Math" panose="02040503050406030204" pitchFamily="18" charset="0"/>
                          </a:rPr>
                        </m:ctrlPr>
                      </m:fPr>
                      <m:num>
                        <m:r>
                          <a:rPr lang="en-US" altLang="zh-CN" sz="2400" b="0" i="1" smtClean="0">
                            <a:latin typeface="Cambria Math" charset="0"/>
                          </a:rPr>
                          <m:t>1</m:t>
                        </m:r>
                      </m:num>
                      <m:den>
                        <m:r>
                          <a:rPr lang="en-US" altLang="zh-CN" sz="2400" i="1">
                            <a:latin typeface="Cambria Math" charset="0"/>
                          </a:rPr>
                          <m:t>4</m:t>
                        </m:r>
                      </m:den>
                    </m:f>
                  </m:oMath>
                </a14:m>
                <a:r>
                  <a:rPr lang="en-US" altLang="zh-CN" sz="2400" dirty="0"/>
                  <a:t>,</a:t>
                </a:r>
                <a:r>
                  <a:rPr lang="zh-CN" altLang="en-US" sz="2400" dirty="0"/>
                  <a:t> </a:t>
                </a:r>
                <a14:m>
                  <m:oMath xmlns:m="http://schemas.openxmlformats.org/officeDocument/2006/math">
                    <m:func>
                      <m:funcPr>
                        <m:ctrlPr>
                          <a:rPr lang="en-US" altLang="zh-CN" sz="2400" i="1">
                            <a:latin typeface="Cambria Math" panose="02040503050406030204" pitchFamily="18" charset="0"/>
                          </a:rPr>
                        </m:ctrlPr>
                      </m:funcPr>
                      <m:fName>
                        <m:r>
                          <m:rPr>
                            <m:sty m:val="p"/>
                          </m:rPr>
                          <a:rPr lang="en-US" altLang="zh-CN" sz="2400">
                            <a:latin typeface="Cambria Math" charset="0"/>
                          </a:rPr>
                          <m:t>Pr</m:t>
                        </m:r>
                      </m:fName>
                      <m:e>
                        <m:d>
                          <m:dPr>
                            <m:begChr m:val="["/>
                            <m:endChr m:val="]"/>
                            <m:ctrlPr>
                              <a:rPr lang="en-US" altLang="zh-CN" sz="2400" i="1">
                                <a:latin typeface="Cambria Math" panose="02040503050406030204" pitchFamily="18" charset="0"/>
                              </a:rPr>
                            </m:ctrlPr>
                          </m:dPr>
                          <m:e>
                            <m:r>
                              <a:rPr lang="en-US" altLang="zh-CN" sz="2400" i="1">
                                <a:latin typeface="Cambria Math" charset="0"/>
                              </a:rPr>
                              <m:t>𝐹</m:t>
                            </m:r>
                          </m:e>
                        </m:d>
                      </m:e>
                    </m:func>
                    <m:r>
                      <a:rPr lang="en-US" altLang="zh-CN" sz="2400" i="1">
                        <a:latin typeface="Cambria Math" charset="0"/>
                      </a:rPr>
                      <m:t>=</m:t>
                    </m:r>
                    <m:f>
                      <m:fPr>
                        <m:ctrlPr>
                          <a:rPr lang="en-US" altLang="zh-CN" sz="2400" i="1">
                            <a:latin typeface="Cambria Math" panose="02040503050406030204" pitchFamily="18" charset="0"/>
                          </a:rPr>
                        </m:ctrlPr>
                      </m:fPr>
                      <m:num>
                        <m:r>
                          <a:rPr lang="en-US" altLang="zh-CN" sz="2400" i="1">
                            <a:latin typeface="Cambria Math" charset="0"/>
                          </a:rPr>
                          <m:t>3</m:t>
                        </m:r>
                      </m:num>
                      <m:den>
                        <m:r>
                          <a:rPr lang="en-US" altLang="zh-CN" sz="2400" i="1">
                            <a:latin typeface="Cambria Math" charset="0"/>
                          </a:rPr>
                          <m:t>4</m:t>
                        </m:r>
                      </m:den>
                    </m:f>
                  </m:oMath>
                </a14:m>
                <a:r>
                  <a:rPr lang="en-US" altLang="zh-CN" sz="2400" dirty="0"/>
                  <a:t>,</a:t>
                </a:r>
                <a:r>
                  <a:rPr lang="zh-CN" altLang="en-US" sz="2400" dirty="0"/>
                  <a:t> </a:t>
                </a:r>
                <a14:m>
                  <m:oMath xmlns:m="http://schemas.openxmlformats.org/officeDocument/2006/math">
                    <m:r>
                      <m:rPr>
                        <m:sty m:val="p"/>
                      </m:rPr>
                      <a:rPr lang="en-US" altLang="zh-CN" sz="2400">
                        <a:latin typeface="Cambria Math" charset="0"/>
                      </a:rPr>
                      <m:t>Pr</m:t>
                    </m:r>
                    <m:d>
                      <m:dPr>
                        <m:begChr m:val="["/>
                        <m:endChr m:val="]"/>
                        <m:ctrlPr>
                          <a:rPr lang="en-US" altLang="zh-CN" sz="2400" i="1">
                            <a:latin typeface="Cambria Math" panose="02040503050406030204" pitchFamily="18" charset="0"/>
                          </a:rPr>
                        </m:ctrlPr>
                      </m:dPr>
                      <m:e>
                        <m:r>
                          <a:rPr lang="en-US" altLang="zh-CN" sz="2400" i="1">
                            <a:latin typeface="Cambria Math" charset="0"/>
                          </a:rPr>
                          <m:t>𝐸</m:t>
                        </m:r>
                        <m:r>
                          <a:rPr lang="en-US" altLang="zh-CN" sz="2400" i="1">
                            <a:latin typeface="Cambria Math" charset="0"/>
                          </a:rPr>
                          <m:t>∩</m:t>
                        </m:r>
                        <m:r>
                          <a:rPr lang="en-US" altLang="zh-CN" sz="2400" i="1">
                            <a:latin typeface="Cambria Math" charset="0"/>
                          </a:rPr>
                          <m:t>𝐹</m:t>
                        </m:r>
                      </m:e>
                    </m:d>
                    <m:r>
                      <a:rPr lang="en-US" altLang="zh-CN" sz="2400" i="1">
                        <a:latin typeface="Cambria Math" charset="0"/>
                      </a:rPr>
                      <m:t>=</m:t>
                    </m:r>
                    <m:f>
                      <m:fPr>
                        <m:ctrlPr>
                          <a:rPr lang="en-US" altLang="zh-CN" sz="2400" i="1">
                            <a:latin typeface="Cambria Math" panose="02040503050406030204" pitchFamily="18" charset="0"/>
                          </a:rPr>
                        </m:ctrlPr>
                      </m:fPr>
                      <m:num>
                        <m:r>
                          <a:rPr lang="en-US" altLang="zh-CN" sz="2400" i="1">
                            <a:latin typeface="Cambria Math" charset="0"/>
                          </a:rPr>
                          <m:t>1</m:t>
                        </m:r>
                      </m:num>
                      <m:den>
                        <m:r>
                          <a:rPr lang="en-US" altLang="zh-CN" sz="2400" i="1">
                            <a:latin typeface="Cambria Math" charset="0"/>
                          </a:rPr>
                          <m:t>4</m:t>
                        </m:r>
                      </m:den>
                    </m:f>
                  </m:oMath>
                </a14:m>
                <a:br>
                  <a:rPr kumimoji="1" lang="en-US" altLang="zh-CN" sz="2400" dirty="0"/>
                </a:br>
                <a14:m>
                  <m:oMathPara xmlns:m="http://schemas.openxmlformats.org/officeDocument/2006/math">
                    <m:oMathParaPr>
                      <m:jc m:val="centerGroup"/>
                    </m:oMathParaPr>
                    <m:oMath xmlns:m="http://schemas.openxmlformats.org/officeDocument/2006/math">
                      <m:r>
                        <m:rPr>
                          <m:sty m:val="p"/>
                        </m:rPr>
                        <a:rPr kumimoji="1" lang="en-US" altLang="zh-CN" sz="2400" i="1" smtClean="0">
                          <a:latin typeface="Cambria Math" charset="0"/>
                        </a:rPr>
                        <m:t>Pr</m:t>
                      </m:r>
                      <m:d>
                        <m:dPr>
                          <m:begChr m:val="["/>
                          <m:endChr m:val="]"/>
                          <m:ctrlPr>
                            <a:rPr kumimoji="1" lang="en-US" altLang="zh-CN" sz="2400" b="0" i="1" smtClean="0">
                              <a:latin typeface="Cambria Math" panose="02040503050406030204" pitchFamily="18" charset="0"/>
                            </a:rPr>
                          </m:ctrlPr>
                        </m:dPr>
                        <m:e>
                          <m:r>
                            <a:rPr kumimoji="1" lang="en-US" altLang="zh-CN" sz="2400" b="0" i="1" smtClean="0">
                              <a:latin typeface="Cambria Math" charset="0"/>
                            </a:rPr>
                            <m:t>𝐸</m:t>
                          </m:r>
                        </m:e>
                      </m:d>
                      <m:r>
                        <a:rPr kumimoji="1" lang="en-US" altLang="zh-CN" sz="2400" b="0" i="1" smtClean="0">
                          <a:latin typeface="Cambria Math" charset="0"/>
                        </a:rPr>
                        <m:t>⋅</m:t>
                      </m:r>
                      <m:func>
                        <m:funcPr>
                          <m:ctrlPr>
                            <a:rPr kumimoji="1" lang="en-US" altLang="zh-CN" sz="2400" b="0" i="1" smtClean="0">
                              <a:latin typeface="Cambria Math" panose="02040503050406030204" pitchFamily="18" charset="0"/>
                            </a:rPr>
                          </m:ctrlPr>
                        </m:funcPr>
                        <m:fName>
                          <m:r>
                            <m:rPr>
                              <m:sty m:val="p"/>
                            </m:rPr>
                            <a:rPr kumimoji="1" lang="en-US" altLang="zh-CN" sz="2400" b="0" i="0" smtClean="0">
                              <a:latin typeface="Cambria Math" charset="0"/>
                            </a:rPr>
                            <m:t>Pr</m:t>
                          </m:r>
                        </m:fName>
                        <m:e>
                          <m:d>
                            <m:dPr>
                              <m:begChr m:val="["/>
                              <m:endChr m:val="]"/>
                              <m:ctrlPr>
                                <a:rPr kumimoji="1" lang="en-US" altLang="zh-CN" sz="2400" b="0" i="1" smtClean="0">
                                  <a:latin typeface="Cambria Math" panose="02040503050406030204" pitchFamily="18" charset="0"/>
                                </a:rPr>
                              </m:ctrlPr>
                            </m:dPr>
                            <m:e>
                              <m:r>
                                <a:rPr kumimoji="1" lang="en-US" altLang="zh-CN" sz="2400" b="0" i="1" smtClean="0">
                                  <a:latin typeface="Cambria Math" charset="0"/>
                                </a:rPr>
                                <m:t>𝐹</m:t>
                              </m:r>
                            </m:e>
                          </m:d>
                        </m:e>
                      </m:func>
                      <m:r>
                        <a:rPr kumimoji="1" lang="en-US" altLang="zh-CN" sz="2400" b="0" i="1" smtClean="0">
                          <a:latin typeface="Cambria Math" charset="0"/>
                        </a:rPr>
                        <m:t>=</m:t>
                      </m:r>
                      <m:f>
                        <m:fPr>
                          <m:ctrlPr>
                            <a:rPr kumimoji="1" lang="en-US" altLang="zh-CN" sz="2400" b="0" i="1" smtClean="0">
                              <a:latin typeface="Cambria Math" panose="02040503050406030204" pitchFamily="18" charset="0"/>
                            </a:rPr>
                          </m:ctrlPr>
                        </m:fPr>
                        <m:num>
                          <m:r>
                            <a:rPr kumimoji="1" lang="en-US" altLang="zh-CN" sz="2400" b="0" i="1" smtClean="0">
                              <a:latin typeface="Cambria Math" charset="0"/>
                            </a:rPr>
                            <m:t>3</m:t>
                          </m:r>
                        </m:num>
                        <m:den>
                          <m:r>
                            <a:rPr kumimoji="1" lang="en-US" altLang="zh-CN" sz="2400" b="0" i="1" smtClean="0">
                              <a:latin typeface="Cambria Math" charset="0"/>
                            </a:rPr>
                            <m:t>16</m:t>
                          </m:r>
                        </m:den>
                      </m:f>
                      <m:r>
                        <a:rPr kumimoji="1" lang="en-US" altLang="zh-CN" sz="2400" b="0" i="1" smtClean="0">
                          <a:latin typeface="Cambria Math" charset="0"/>
                        </a:rPr>
                        <m:t>≠</m:t>
                      </m:r>
                      <m:f>
                        <m:fPr>
                          <m:ctrlPr>
                            <a:rPr kumimoji="1" lang="en-US" altLang="zh-CN" sz="2400" b="0" i="1" smtClean="0">
                              <a:latin typeface="Cambria Math" panose="02040503050406030204" pitchFamily="18" charset="0"/>
                            </a:rPr>
                          </m:ctrlPr>
                        </m:fPr>
                        <m:num>
                          <m:r>
                            <a:rPr kumimoji="1" lang="en-US" altLang="zh-CN" sz="2400" b="0" i="1" smtClean="0">
                              <a:latin typeface="Cambria Math" charset="0"/>
                            </a:rPr>
                            <m:t>1</m:t>
                          </m:r>
                        </m:num>
                        <m:den>
                          <m:r>
                            <a:rPr kumimoji="1" lang="en-US" altLang="zh-CN" sz="2400" b="0" i="1" smtClean="0">
                              <a:latin typeface="Cambria Math" charset="0"/>
                            </a:rPr>
                            <m:t>4</m:t>
                          </m:r>
                        </m:den>
                      </m:f>
                      <m:r>
                        <a:rPr kumimoji="1" lang="en-US" altLang="zh-CN" sz="2400" b="0" i="1" smtClean="0">
                          <a:latin typeface="Cambria Math" charset="0"/>
                        </a:rPr>
                        <m:t>=</m:t>
                      </m:r>
                      <m:r>
                        <m:rPr>
                          <m:sty m:val="p"/>
                        </m:rPr>
                        <a:rPr kumimoji="1" lang="en-US" altLang="zh-CN" sz="2400" b="0" i="0" smtClean="0">
                          <a:latin typeface="Cambria Math" charset="0"/>
                        </a:rPr>
                        <m:t>Pr</m:t>
                      </m:r>
                      <m:r>
                        <a:rPr kumimoji="1" lang="en-US" altLang="zh-CN" sz="2400" b="0" i="1" smtClean="0">
                          <a:latin typeface="Cambria Math" charset="0"/>
                        </a:rPr>
                        <m:t>⁡[</m:t>
                      </m:r>
                      <m:r>
                        <a:rPr kumimoji="1" lang="en-US" altLang="zh-CN" sz="2400" b="0" i="1" smtClean="0">
                          <a:latin typeface="Cambria Math" charset="0"/>
                        </a:rPr>
                        <m:t>𝐸</m:t>
                      </m:r>
                      <m:r>
                        <a:rPr kumimoji="1" lang="en-US" altLang="zh-CN" sz="2400" b="0" i="1" smtClean="0">
                          <a:latin typeface="Cambria Math" charset="0"/>
                        </a:rPr>
                        <m:t>∩</m:t>
                      </m:r>
                      <m:r>
                        <a:rPr kumimoji="1" lang="en-US" altLang="zh-CN" sz="2400" b="0" i="1" smtClean="0">
                          <a:latin typeface="Cambria Math" charset="0"/>
                        </a:rPr>
                        <m:t>𝐹</m:t>
                      </m:r>
                      <m:r>
                        <a:rPr kumimoji="1" lang="en-US" altLang="zh-CN" sz="2400" b="0" i="1" smtClean="0">
                          <a:latin typeface="Cambria Math" charset="0"/>
                        </a:rPr>
                        <m:t>]</m:t>
                      </m:r>
                    </m:oMath>
                  </m:oMathPara>
                </a14:m>
                <a:endParaRPr kumimoji="1" lang="zh-CN" altLang="en-US" sz="2400" dirty="0"/>
              </a:p>
              <a:p>
                <a:pPr marL="400050" lvl="1" indent="0">
                  <a:buNone/>
                </a:pPr>
                <a:r>
                  <a:rPr kumimoji="1" lang="zh-CN" altLang="en-US" sz="2400" dirty="0"/>
                  <a:t>	故</a:t>
                </a:r>
                <a:r>
                  <a:rPr kumimoji="1" lang="en-US" altLang="zh-CN" sz="2400" i="1" dirty="0"/>
                  <a:t>E</a:t>
                </a:r>
                <a:r>
                  <a:rPr kumimoji="1" lang="zh-CN" altLang="en-US" sz="2400" i="1" dirty="0"/>
                  <a:t> </a:t>
                </a:r>
                <a:r>
                  <a:rPr kumimoji="1" lang="zh-CN" altLang="en-US" sz="2400" dirty="0"/>
                  <a:t>和 </a:t>
                </a:r>
                <a:r>
                  <a:rPr kumimoji="1" lang="en-US" altLang="zh-CN" sz="2400" i="1" dirty="0"/>
                  <a:t>F</a:t>
                </a:r>
                <a:r>
                  <a:rPr kumimoji="1" lang="zh-CN" altLang="en-US" sz="2400" i="1" dirty="0"/>
                  <a:t> </a:t>
                </a:r>
                <a:r>
                  <a:rPr kumimoji="1" lang="zh-CN" altLang="en-US" sz="2400" dirty="0"/>
                  <a:t>不是相互独立的。</a:t>
                </a:r>
                <a:endParaRPr kumimoji="1" lang="en-US" altLang="zh-CN" sz="2400" dirty="0"/>
              </a:p>
              <a:p>
                <a:endParaRPr kumimoji="1" lang="zh-CN" altLang="en-US" dirty="0"/>
              </a:p>
            </p:txBody>
          </p:sp>
        </mc:Choice>
        <mc:Fallback xmlns="">
          <p:sp>
            <p:nvSpPr>
              <p:cNvPr id="2" name="内容占位符 1"/>
              <p:cNvSpPr>
                <a:spLocks noGrp="1" noRot="1" noChangeAspect="1" noMove="1" noResize="1" noEditPoints="1" noAdjustHandles="1" noChangeArrowheads="1" noChangeShapeType="1" noTextEdit="1"/>
              </p:cNvSpPr>
              <p:nvPr>
                <p:ph idx="1"/>
              </p:nvPr>
            </p:nvSpPr>
            <p:spPr>
              <a:xfrm>
                <a:off x="457200" y="1600200"/>
                <a:ext cx="8229600" cy="4876800"/>
              </a:xfrm>
              <a:blipFill rotWithShape="0">
                <a:blip r:embed="rId2"/>
                <a:stretch>
                  <a:fillRect t="-2125" r="-741" b="-1000"/>
                </a:stretch>
              </a:blipFill>
            </p:spPr>
            <p:txBody>
              <a:bodyPr/>
              <a:lstStyle/>
              <a:p>
                <a:r>
                  <a:rPr lang="zh-CN" altLang="en-US">
                    <a:noFill/>
                  </a:rPr>
                  <a:t> </a:t>
                </a:r>
              </a:p>
            </p:txBody>
          </p:sp>
        </mc:Fallback>
      </mc:AlternateContent>
      <p:sp>
        <p:nvSpPr>
          <p:cNvPr id="3" name="标题 2"/>
          <p:cNvSpPr>
            <a:spLocks noGrp="1"/>
          </p:cNvSpPr>
          <p:nvPr>
            <p:ph type="title"/>
          </p:nvPr>
        </p:nvSpPr>
        <p:spPr/>
        <p:txBody>
          <a:bodyPr/>
          <a:lstStyle/>
          <a:p>
            <a:r>
              <a:rPr kumimoji="1" lang="zh-CN" altLang="en-US"/>
              <a:t>事件独立性</a:t>
            </a:r>
            <a:endParaRPr kumimoji="1" lang="zh-CN" altLang="en-US" dirty="0"/>
          </a:p>
        </p:txBody>
      </p:sp>
    </p:spTree>
    <p:extLst>
      <p:ext uri="{BB962C8B-B14F-4D97-AF65-F5344CB8AC3E}">
        <p14:creationId xmlns:p14="http://schemas.microsoft.com/office/powerpoint/2010/main" val="1198911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p:cNvSpPr>
                <a:spLocks noGrp="1"/>
              </p:cNvSpPr>
              <p:nvPr>
                <p:ph idx="1"/>
              </p:nvPr>
            </p:nvSpPr>
            <p:spPr/>
            <p:txBody>
              <a:bodyPr/>
              <a:lstStyle/>
              <a:p>
                <a:r>
                  <a:rPr kumimoji="1" lang="zh-CN" altLang="en-US" dirty="0"/>
                  <a:t>一个随机变量 </a:t>
                </a:r>
                <a14:m>
                  <m:oMath xmlns:m="http://schemas.openxmlformats.org/officeDocument/2006/math">
                    <m:r>
                      <a:rPr kumimoji="1" lang="en-US" altLang="zh-CN" b="0" i="1" dirty="0" smtClean="0">
                        <a:latin typeface="Cambria Math" charset="0"/>
                      </a:rPr>
                      <m:t>𝑋</m:t>
                    </m:r>
                  </m:oMath>
                </a14:m>
                <a:r>
                  <a:rPr kumimoji="1" lang="zh-CN" altLang="en-US" dirty="0"/>
                  <a:t> 是一个定义域为某样本空间</a:t>
                </a:r>
                <a14:m>
                  <m:oMath xmlns:m="http://schemas.openxmlformats.org/officeDocument/2006/math">
                    <m:r>
                      <a:rPr kumimoji="1" lang="zh-CN" altLang="en-US" b="0" i="0" smtClean="0">
                        <a:solidFill>
                          <a:schemeClr val="accent6"/>
                        </a:solidFill>
                        <a:latin typeface="Cambria Math" charset="0"/>
                        <a:ea typeface="Savoye LET" charset="0"/>
                        <a:cs typeface="Savoye LET" charset="0"/>
                      </a:rPr>
                      <m:t> </m:t>
                    </m:r>
                    <m:r>
                      <a:rPr kumimoji="1" lang="zh-CN" altLang="en-US">
                        <a:solidFill>
                          <a:schemeClr val="accent6"/>
                        </a:solidFill>
                        <a:latin typeface="Cambria Math" charset="0"/>
                        <a:ea typeface="Savoye LET" charset="0"/>
                        <a:cs typeface="Savoye LET" charset="0"/>
                      </a:rPr>
                      <m:t>𝒮</m:t>
                    </m:r>
                    <m:r>
                      <a:rPr kumimoji="1" lang="zh-CN" altLang="en-US" b="0" i="0" smtClean="0">
                        <a:solidFill>
                          <a:schemeClr val="accent6"/>
                        </a:solidFill>
                        <a:latin typeface="Cambria Math" charset="0"/>
                        <a:ea typeface="Savoye LET" charset="0"/>
                        <a:cs typeface="Savoye LET" charset="0"/>
                      </a:rPr>
                      <m:t> </m:t>
                    </m:r>
                  </m:oMath>
                </a14:m>
                <a:r>
                  <a:rPr kumimoji="1" lang="zh-CN" altLang="en-US" dirty="0"/>
                  <a:t>的函数 。</a:t>
                </a:r>
              </a:p>
              <a:p>
                <a:pPr lvl="1"/>
                <a:r>
                  <a:rPr kumimoji="1" lang="zh-CN" altLang="en-US" dirty="0"/>
                  <a:t>其伴域</a:t>
                </a:r>
                <a:r>
                  <a:rPr kumimoji="1" lang="en-US" altLang="zh-CN" dirty="0"/>
                  <a:t>(codomain)</a:t>
                </a:r>
                <a:r>
                  <a:rPr kumimoji="1" lang="zh-CN" altLang="en-US" dirty="0"/>
                  <a:t>可为任意非空集合，但通常取实数集</a:t>
                </a:r>
                <a14:m>
                  <m:oMath xmlns:m="http://schemas.openxmlformats.org/officeDocument/2006/math">
                    <m:r>
                      <a:rPr kumimoji="1" lang="en-US" altLang="zh-CN" b="0" i="1" smtClean="0">
                        <a:latin typeface="Cambria Math" charset="0"/>
                        <a:ea typeface="Cambria Math" charset="0"/>
                        <a:cs typeface="Cambria Math" charset="0"/>
                      </a:rPr>
                      <m:t>ℝ</m:t>
                    </m:r>
                  </m:oMath>
                </a14:m>
                <a:r>
                  <a:rPr kumimoji="1" lang="zh-CN" altLang="en-US" dirty="0"/>
                  <a:t>。即：</a:t>
                </a:r>
                <a14:m>
                  <m:oMath xmlns:m="http://schemas.openxmlformats.org/officeDocument/2006/math">
                    <m:r>
                      <a:rPr kumimoji="1" lang="en-US" altLang="zh-CN" b="0" i="1" smtClean="0">
                        <a:solidFill>
                          <a:schemeClr val="accent6"/>
                        </a:solidFill>
                        <a:latin typeface="Cambria Math" charset="0"/>
                        <a:ea typeface="Savoye LET" charset="0"/>
                        <a:cs typeface="Savoye LET" charset="0"/>
                      </a:rPr>
                      <m:t>𝑋</m:t>
                    </m:r>
                    <m:r>
                      <a:rPr kumimoji="1" lang="en-US" altLang="zh-CN" b="0" i="0" smtClean="0">
                        <a:solidFill>
                          <a:schemeClr val="accent6"/>
                        </a:solidFill>
                        <a:latin typeface="Cambria Math" charset="0"/>
                        <a:ea typeface="Savoye LET" charset="0"/>
                        <a:cs typeface="Savoye LET" charset="0"/>
                      </a:rPr>
                      <m:t>:</m:t>
                    </m:r>
                    <m:r>
                      <a:rPr kumimoji="1" lang="zh-CN" altLang="en-US">
                        <a:solidFill>
                          <a:schemeClr val="accent6"/>
                        </a:solidFill>
                        <a:latin typeface="Cambria Math" charset="0"/>
                        <a:ea typeface="Savoye LET" charset="0"/>
                        <a:cs typeface="Savoye LET" charset="0"/>
                      </a:rPr>
                      <m:t>𝒮</m:t>
                    </m:r>
                    <m:r>
                      <a:rPr kumimoji="1" lang="en-US" altLang="zh-CN" b="0" i="1" smtClean="0">
                        <a:solidFill>
                          <a:schemeClr val="accent6"/>
                        </a:solidFill>
                        <a:latin typeface="Cambria Math" charset="0"/>
                        <a:ea typeface="Savoye LET" charset="0"/>
                        <a:cs typeface="Savoye LET" charset="0"/>
                      </a:rPr>
                      <m:t>→</m:t>
                    </m:r>
                    <m:r>
                      <a:rPr kumimoji="1" lang="en-US" altLang="zh-CN" i="1">
                        <a:latin typeface="Cambria Math" charset="0"/>
                        <a:ea typeface="Cambria Math" charset="0"/>
                        <a:cs typeface="Cambria Math" charset="0"/>
                      </a:rPr>
                      <m:t>ℝ</m:t>
                    </m:r>
                  </m:oMath>
                </a14:m>
                <a:endParaRPr kumimoji="1" lang="zh-CN" altLang="en-US" dirty="0"/>
              </a:p>
              <a:p>
                <a:pPr lvl="1"/>
                <a:r>
                  <a:rPr lang="zh-CN" altLang="en-US" dirty="0"/>
                  <a:t>一个随机变量是一个函数。它既不是一个变量</a:t>
                </a:r>
                <a:r>
                  <a:rPr lang="en-US" altLang="zh-CN" dirty="0"/>
                  <a:t>, </a:t>
                </a:r>
                <a:r>
                  <a:rPr lang="zh-CN" altLang="en-US" dirty="0"/>
                  <a:t>也不是随机的。 </a:t>
                </a:r>
              </a:p>
              <a:p>
                <a:pPr marL="457200" lvl="1" indent="0">
                  <a:buNone/>
                </a:pPr>
                <a:endParaRPr kumimoji="1" lang="zh-CN" altLang="en-US" dirty="0"/>
              </a:p>
            </p:txBody>
          </p:sp>
        </mc:Choice>
        <mc:Fallback xmlns="">
          <p:sp>
            <p:nvSpPr>
              <p:cNvPr id="2" name="内容占位符 1"/>
              <p:cNvSpPr>
                <a:spLocks noGrp="1" noRot="1" noChangeAspect="1" noMove="1" noResize="1" noEditPoints="1" noAdjustHandles="1" noChangeArrowheads="1" noChangeShapeType="1" noTextEdit="1"/>
              </p:cNvSpPr>
              <p:nvPr>
                <p:ph idx="1"/>
              </p:nvPr>
            </p:nvSpPr>
            <p:spPr>
              <a:blipFill rotWithShape="0">
                <a:blip r:embed="rId2"/>
                <a:stretch>
                  <a:fillRect t="-2291" r="-1333"/>
                </a:stretch>
              </a:blipFill>
            </p:spPr>
            <p:txBody>
              <a:bodyPr/>
              <a:lstStyle/>
              <a:p>
                <a:r>
                  <a:rPr lang="zh-CN" altLang="en-US">
                    <a:noFill/>
                  </a:rPr>
                  <a:t> </a:t>
                </a:r>
              </a:p>
            </p:txBody>
          </p:sp>
        </mc:Fallback>
      </mc:AlternateContent>
      <p:sp>
        <p:nvSpPr>
          <p:cNvPr id="3" name="标题 2"/>
          <p:cNvSpPr>
            <a:spLocks noGrp="1"/>
          </p:cNvSpPr>
          <p:nvPr>
            <p:ph type="title"/>
          </p:nvPr>
        </p:nvSpPr>
        <p:spPr/>
        <p:txBody>
          <a:bodyPr/>
          <a:lstStyle/>
          <a:p>
            <a:r>
              <a:rPr kumimoji="1" lang="zh-CN" altLang="en-US" dirty="0"/>
              <a:t>随机变量</a:t>
            </a:r>
          </a:p>
        </p:txBody>
      </p:sp>
    </p:spTree>
    <p:extLst>
      <p:ext uri="{BB962C8B-B14F-4D97-AF65-F5344CB8AC3E}">
        <p14:creationId xmlns:p14="http://schemas.microsoft.com/office/powerpoint/2010/main" val="10003725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p:cNvSpPr>
                <a:spLocks noGrp="1"/>
              </p:cNvSpPr>
              <p:nvPr>
                <p:ph idx="1"/>
              </p:nvPr>
            </p:nvSpPr>
            <p:spPr/>
            <p:txBody>
              <a:bodyPr/>
              <a:lstStyle/>
              <a:p>
                <a:r>
                  <a:rPr kumimoji="1" lang="zh-CN" altLang="en-US" sz="2800" dirty="0"/>
                  <a:t>举例</a:t>
                </a:r>
                <a:r>
                  <a:rPr kumimoji="1" lang="en-US" altLang="zh-CN" sz="2800" dirty="0"/>
                  <a:t>: </a:t>
                </a:r>
                <a:r>
                  <a:rPr kumimoji="1" lang="zh-CN" altLang="en-US" sz="2800" dirty="0"/>
                  <a:t>假设一个硬币被掷 </a:t>
                </a:r>
                <a:r>
                  <a:rPr kumimoji="1" lang="en-US" altLang="zh-CN" sz="2800" dirty="0"/>
                  <a:t>3</a:t>
                </a:r>
                <a:r>
                  <a:rPr kumimoji="1" lang="zh-CN" altLang="en-US" sz="2800" dirty="0"/>
                  <a:t> 次</a:t>
                </a:r>
                <a:r>
                  <a:rPr kumimoji="1" lang="en-US" altLang="zh-CN" sz="2800" dirty="0"/>
                  <a:t>. </a:t>
                </a:r>
                <a:r>
                  <a:rPr kumimoji="1" lang="zh-CN" altLang="en-US" sz="2800" dirty="0"/>
                  <a:t>令 </a:t>
                </a:r>
                <a14:m>
                  <m:oMath xmlns:m="http://schemas.openxmlformats.org/officeDocument/2006/math">
                    <m:r>
                      <a:rPr kumimoji="1" lang="en-US" altLang="zh-CN" sz="2800" i="1" dirty="0" smtClean="0">
                        <a:latin typeface="Cambria Math" charset="0"/>
                      </a:rPr>
                      <m:t>𝑋</m:t>
                    </m:r>
                    <m:r>
                      <a:rPr kumimoji="1" lang="en-US" altLang="zh-CN" sz="2800" i="1" dirty="0" smtClean="0">
                        <a:latin typeface="Cambria Math" charset="0"/>
                      </a:rPr>
                      <m:t>(</m:t>
                    </m:r>
                    <m:r>
                      <a:rPr kumimoji="1" lang="en-US" altLang="zh-CN" sz="2800" i="1" dirty="0" smtClean="0">
                        <a:latin typeface="Cambria Math" charset="0"/>
                      </a:rPr>
                      <m:t>𝑡</m:t>
                    </m:r>
                    <m:r>
                      <a:rPr kumimoji="1" lang="en-US" altLang="zh-CN" sz="2800" i="1" dirty="0" smtClean="0">
                        <a:latin typeface="Cambria Math" charset="0"/>
                      </a:rPr>
                      <m:t>)</m:t>
                    </m:r>
                  </m:oMath>
                </a14:m>
                <a:r>
                  <a:rPr kumimoji="1" lang="en-US" altLang="zh-CN" sz="2800" dirty="0"/>
                  <a:t> </a:t>
                </a:r>
                <a:r>
                  <a:rPr kumimoji="1" lang="zh-CN" altLang="en-US" sz="2800" dirty="0"/>
                  <a:t>是头像在结果</a:t>
                </a:r>
                <a14:m>
                  <m:oMath xmlns:m="http://schemas.openxmlformats.org/officeDocument/2006/math">
                    <m:r>
                      <a:rPr kumimoji="1" lang="zh-CN" altLang="en-US" sz="2800" b="0" i="0" dirty="0" smtClean="0">
                        <a:latin typeface="Cambria Math" charset="0"/>
                      </a:rPr>
                      <m:t> </m:t>
                    </m:r>
                    <m:r>
                      <a:rPr kumimoji="1" lang="en-US" altLang="zh-CN" sz="2800" i="1" dirty="0" smtClean="0">
                        <a:latin typeface="Cambria Math" charset="0"/>
                      </a:rPr>
                      <m:t>𝑡</m:t>
                    </m:r>
                    <m:r>
                      <a:rPr kumimoji="1" lang="zh-CN" altLang="en-US" sz="2800" b="0" i="1" dirty="0" smtClean="0">
                        <a:latin typeface="Cambria Math" charset="0"/>
                      </a:rPr>
                      <m:t> </m:t>
                    </m:r>
                  </m:oMath>
                </a14:m>
                <a:r>
                  <a:rPr kumimoji="1" lang="zh-CN" altLang="en-US" sz="2800" dirty="0"/>
                  <a:t>中出现的次数。那么随机变量 </a:t>
                </a:r>
                <a14:m>
                  <m:oMath xmlns:m="http://schemas.openxmlformats.org/officeDocument/2006/math">
                    <m:r>
                      <a:rPr kumimoji="1" lang="en-US" altLang="zh-CN" sz="2800" i="1" dirty="0" smtClean="0">
                        <a:latin typeface="Cambria Math" charset="0"/>
                      </a:rPr>
                      <m:t>𝑋</m:t>
                    </m:r>
                    <m:r>
                      <a:rPr kumimoji="1" lang="en-US" altLang="zh-CN" sz="2800" i="1" dirty="0" smtClean="0">
                        <a:latin typeface="Cambria Math" charset="0"/>
                      </a:rPr>
                      <m:t>(</m:t>
                    </m:r>
                    <m:r>
                      <a:rPr kumimoji="1" lang="en-US" altLang="zh-CN" sz="2800" i="1" dirty="0" smtClean="0">
                        <a:latin typeface="Cambria Math" charset="0"/>
                      </a:rPr>
                      <m:t>𝑡</m:t>
                    </m:r>
                    <m:r>
                      <a:rPr kumimoji="1" lang="en-US" altLang="zh-CN" sz="2800" i="1" dirty="0" smtClean="0">
                        <a:latin typeface="Cambria Math" charset="0"/>
                      </a:rPr>
                      <m:t>)</m:t>
                    </m:r>
                  </m:oMath>
                </a14:m>
                <a:r>
                  <a:rPr kumimoji="1" lang="en-US" altLang="zh-CN" sz="2800" dirty="0"/>
                  <a:t> </a:t>
                </a:r>
                <a:r>
                  <a:rPr kumimoji="1" lang="zh-CN" altLang="en-US" sz="2800" dirty="0"/>
                  <a:t>取值如下</a:t>
                </a:r>
                <a:r>
                  <a:rPr kumimoji="1" lang="en-US" altLang="zh-CN" sz="2800" dirty="0"/>
                  <a:t>:</a:t>
                </a:r>
              </a:p>
              <a:p>
                <a:pPr lvl="1"/>
                <a14:m>
                  <m:oMath xmlns:m="http://schemas.openxmlformats.org/officeDocument/2006/math">
                    <m:r>
                      <a:rPr kumimoji="1" lang="en-US" altLang="zh-CN" sz="2400" i="1" dirty="0" smtClean="0">
                        <a:latin typeface="Cambria Math" charset="0"/>
                      </a:rPr>
                      <m:t>𝑋</m:t>
                    </m:r>
                    <m:d>
                      <m:dPr>
                        <m:ctrlPr>
                          <a:rPr kumimoji="1" lang="en-US" altLang="zh-CN" sz="2400" i="1" dirty="0" smtClean="0">
                            <a:latin typeface="Cambria Math" panose="02040503050406030204" pitchFamily="18" charset="0"/>
                          </a:rPr>
                        </m:ctrlPr>
                      </m:dPr>
                      <m:e>
                        <m:r>
                          <a:rPr kumimoji="1" lang="en-US" altLang="zh-CN" sz="2400" i="1" dirty="0" smtClean="0">
                            <a:latin typeface="Cambria Math" charset="0"/>
                          </a:rPr>
                          <m:t>𝐻𝐻𝐻</m:t>
                        </m:r>
                      </m:e>
                    </m:d>
                    <m:r>
                      <a:rPr kumimoji="1" lang="en-US" altLang="zh-CN" sz="2400" i="1" dirty="0">
                        <a:latin typeface="Cambria Math" charset="0"/>
                      </a:rPr>
                      <m:t>=3, </m:t>
                    </m:r>
                    <m:r>
                      <a:rPr kumimoji="1" lang="zh-CN" altLang="en-US" sz="2400" b="0" i="1" dirty="0" smtClean="0">
                        <a:latin typeface="Cambria Math" charset="0"/>
                      </a:rPr>
                      <m:t> </m:t>
                    </m:r>
                    <m:r>
                      <a:rPr kumimoji="1" lang="en-US" altLang="zh-CN" sz="2400" i="1" dirty="0">
                        <a:latin typeface="Cambria Math" charset="0"/>
                      </a:rPr>
                      <m:t>𝑋</m:t>
                    </m:r>
                    <m:d>
                      <m:dPr>
                        <m:ctrlPr>
                          <a:rPr kumimoji="1" lang="en-US" altLang="zh-CN" sz="2400" i="1" dirty="0">
                            <a:latin typeface="Cambria Math" panose="02040503050406030204" pitchFamily="18" charset="0"/>
                          </a:rPr>
                        </m:ctrlPr>
                      </m:dPr>
                      <m:e>
                        <m:r>
                          <a:rPr kumimoji="1" lang="en-US" altLang="zh-CN" sz="2400" i="1" dirty="0">
                            <a:latin typeface="Cambria Math" charset="0"/>
                          </a:rPr>
                          <m:t>𝑇𝑇𝑇</m:t>
                        </m:r>
                      </m:e>
                    </m:d>
                    <m:r>
                      <a:rPr kumimoji="1" lang="en-US" altLang="zh-CN" sz="2400" i="1" dirty="0">
                        <a:latin typeface="Cambria Math" charset="0"/>
                      </a:rPr>
                      <m:t>=0, </m:t>
                    </m:r>
                    <m:r>
                      <a:rPr kumimoji="1" lang="zh-CN" altLang="en-US" sz="2400" b="0" i="1" dirty="0" smtClean="0">
                        <a:latin typeface="Cambria Math" charset="0"/>
                      </a:rPr>
                      <m:t> </m:t>
                    </m:r>
                  </m:oMath>
                </a14:m>
                <a:endParaRPr kumimoji="1" lang="zh-CN" altLang="en-US" sz="2400" b="0" i="1" dirty="0">
                  <a:latin typeface="Cambria Math" charset="0"/>
                </a:endParaRPr>
              </a:p>
              <a:p>
                <a:pPr lvl="1"/>
                <a14:m>
                  <m:oMath xmlns:m="http://schemas.openxmlformats.org/officeDocument/2006/math">
                    <m:r>
                      <a:rPr kumimoji="1" lang="en-US" altLang="zh-CN" sz="2400" i="1" dirty="0">
                        <a:latin typeface="Cambria Math" charset="0"/>
                      </a:rPr>
                      <m:t>𝑋</m:t>
                    </m:r>
                    <m:d>
                      <m:dPr>
                        <m:ctrlPr>
                          <a:rPr kumimoji="1" lang="en-US" altLang="zh-CN" sz="2400" i="1" dirty="0">
                            <a:latin typeface="Cambria Math" panose="02040503050406030204" pitchFamily="18" charset="0"/>
                          </a:rPr>
                        </m:ctrlPr>
                      </m:dPr>
                      <m:e>
                        <m:r>
                          <a:rPr kumimoji="1" lang="en-US" altLang="zh-CN" sz="2400" i="1" dirty="0">
                            <a:latin typeface="Cambria Math" charset="0"/>
                          </a:rPr>
                          <m:t>𝐻𝐻𝑇</m:t>
                        </m:r>
                      </m:e>
                    </m:d>
                    <m:r>
                      <a:rPr kumimoji="1" lang="en-US" altLang="zh-CN" sz="2400" i="1" dirty="0">
                        <a:latin typeface="Cambria Math" charset="0"/>
                      </a:rPr>
                      <m:t>=</m:t>
                    </m:r>
                    <m:r>
                      <a:rPr kumimoji="1" lang="en-US" altLang="zh-CN" sz="2400" i="1" dirty="0">
                        <a:latin typeface="Cambria Math" charset="0"/>
                      </a:rPr>
                      <m:t>𝑋</m:t>
                    </m:r>
                    <m:d>
                      <m:dPr>
                        <m:ctrlPr>
                          <a:rPr kumimoji="1" lang="en-US" altLang="zh-CN" sz="2400" i="1" dirty="0">
                            <a:latin typeface="Cambria Math" panose="02040503050406030204" pitchFamily="18" charset="0"/>
                          </a:rPr>
                        </m:ctrlPr>
                      </m:dPr>
                      <m:e>
                        <m:r>
                          <a:rPr kumimoji="1" lang="en-US" altLang="zh-CN" sz="2400" i="1" dirty="0">
                            <a:latin typeface="Cambria Math" charset="0"/>
                          </a:rPr>
                          <m:t>𝐻𝑇𝐻</m:t>
                        </m:r>
                      </m:e>
                    </m:d>
                    <m:r>
                      <a:rPr kumimoji="1" lang="en-US" altLang="zh-CN" sz="2400" i="1" dirty="0">
                        <a:latin typeface="Cambria Math" charset="0"/>
                      </a:rPr>
                      <m:t>=</m:t>
                    </m:r>
                    <m:r>
                      <a:rPr kumimoji="1" lang="en-US" altLang="zh-CN" sz="2400" i="1" dirty="0">
                        <a:latin typeface="Cambria Math" charset="0"/>
                      </a:rPr>
                      <m:t>𝑋</m:t>
                    </m:r>
                    <m:d>
                      <m:dPr>
                        <m:ctrlPr>
                          <a:rPr kumimoji="1" lang="en-US" altLang="zh-CN" sz="2400" i="1" dirty="0">
                            <a:latin typeface="Cambria Math" panose="02040503050406030204" pitchFamily="18" charset="0"/>
                          </a:rPr>
                        </m:ctrlPr>
                      </m:dPr>
                      <m:e>
                        <m:r>
                          <a:rPr kumimoji="1" lang="en-US" altLang="zh-CN" sz="2400" i="1" dirty="0">
                            <a:latin typeface="Cambria Math" charset="0"/>
                          </a:rPr>
                          <m:t>𝑇𝐻𝐻</m:t>
                        </m:r>
                      </m:e>
                    </m:d>
                    <m:r>
                      <a:rPr kumimoji="1" lang="en-US" altLang="zh-CN" sz="2400" i="1" dirty="0">
                        <a:latin typeface="Cambria Math" charset="0"/>
                      </a:rPr>
                      <m:t>= 2, </m:t>
                    </m:r>
                  </m:oMath>
                </a14:m>
                <a:endParaRPr kumimoji="1" lang="zh-CN" altLang="en-US" sz="2400" i="1" dirty="0">
                  <a:latin typeface="Cambria Math" charset="0"/>
                </a:endParaRPr>
              </a:p>
              <a:p>
                <a:pPr lvl="1"/>
                <a14:m>
                  <m:oMath xmlns:m="http://schemas.openxmlformats.org/officeDocument/2006/math">
                    <m:r>
                      <a:rPr kumimoji="1" lang="en-US" altLang="zh-CN" sz="2400" i="1" dirty="0">
                        <a:latin typeface="Cambria Math" charset="0"/>
                      </a:rPr>
                      <m:t>𝑋</m:t>
                    </m:r>
                    <m:r>
                      <a:rPr kumimoji="1" lang="en-US" altLang="zh-CN" sz="2400" i="1" dirty="0">
                        <a:latin typeface="Cambria Math" charset="0"/>
                      </a:rPr>
                      <m:t>(</m:t>
                    </m:r>
                    <m:r>
                      <a:rPr kumimoji="1" lang="en-US" altLang="zh-CN" sz="2400" i="1" dirty="0">
                        <a:latin typeface="Cambria Math" charset="0"/>
                      </a:rPr>
                      <m:t>𝑇𝑇𝐻</m:t>
                    </m:r>
                    <m:r>
                      <a:rPr kumimoji="1" lang="en-US" altLang="zh-CN" sz="2400" i="1" dirty="0">
                        <a:latin typeface="Cambria Math" charset="0"/>
                      </a:rPr>
                      <m:t>)=</m:t>
                    </m:r>
                    <m:r>
                      <a:rPr kumimoji="1" lang="en-US" altLang="zh-CN" sz="2400" i="1" dirty="0">
                        <a:latin typeface="Cambria Math" charset="0"/>
                      </a:rPr>
                      <m:t>𝑋</m:t>
                    </m:r>
                    <m:r>
                      <a:rPr kumimoji="1" lang="en-US" altLang="zh-CN" sz="2400" i="1" dirty="0">
                        <a:latin typeface="Cambria Math" charset="0"/>
                      </a:rPr>
                      <m:t>(</m:t>
                    </m:r>
                    <m:r>
                      <a:rPr kumimoji="1" lang="en-US" altLang="zh-CN" sz="2400" i="1" dirty="0">
                        <a:latin typeface="Cambria Math" charset="0"/>
                      </a:rPr>
                      <m:t>𝑇𝐻𝑇</m:t>
                    </m:r>
                    <m:r>
                      <a:rPr kumimoji="1" lang="en-US" altLang="zh-CN" sz="2400" i="1" dirty="0">
                        <a:latin typeface="Cambria Math" charset="0"/>
                      </a:rPr>
                      <m:t>)=</m:t>
                    </m:r>
                    <m:r>
                      <a:rPr kumimoji="1" lang="en-US" altLang="zh-CN" sz="2400" i="1" dirty="0">
                        <a:latin typeface="Cambria Math" charset="0"/>
                      </a:rPr>
                      <m:t>𝑋</m:t>
                    </m:r>
                    <m:r>
                      <a:rPr kumimoji="1" lang="en-US" altLang="zh-CN" sz="2400" i="1" dirty="0">
                        <a:latin typeface="Cambria Math" charset="0"/>
                      </a:rPr>
                      <m:t>(</m:t>
                    </m:r>
                    <m:r>
                      <a:rPr kumimoji="1" lang="en-US" altLang="zh-CN" sz="2400" i="1" dirty="0">
                        <a:latin typeface="Cambria Math" charset="0"/>
                      </a:rPr>
                      <m:t>𝐻𝑇𝑇</m:t>
                    </m:r>
                    <m:r>
                      <a:rPr kumimoji="1" lang="en-US" altLang="zh-CN" sz="2400" i="1" dirty="0">
                        <a:latin typeface="Cambria Math" charset="0"/>
                      </a:rPr>
                      <m:t>) = 1. </m:t>
                    </m:r>
                  </m:oMath>
                </a14:m>
                <a:endParaRPr kumimoji="1" lang="en-US" altLang="zh-CN" sz="2400" dirty="0"/>
              </a:p>
              <a:p>
                <a:pPr lvl="1"/>
                <a:endParaRPr kumimoji="1" lang="zh-CN" altLang="en-US" sz="2400" dirty="0"/>
              </a:p>
              <a:p>
                <a:pPr lvl="1"/>
                <a:r>
                  <a:rPr kumimoji="1" lang="en-US" altLang="zh-CN" sz="2400" dirty="0"/>
                  <a:t>8</a:t>
                </a:r>
                <a:r>
                  <a:rPr kumimoji="1" lang="zh-CN" altLang="en-US" sz="2400" dirty="0"/>
                  <a:t> 种结果的每一个出现的概率为</a:t>
                </a:r>
                <a:r>
                  <a:rPr kumimoji="1" lang="en-US" altLang="zh-CN" sz="2400" dirty="0"/>
                  <a:t>1/8. </a:t>
                </a:r>
                <a:r>
                  <a:rPr kumimoji="1" lang="zh-CN" altLang="en-US" sz="2400" dirty="0"/>
                  <a:t>因此</a:t>
                </a:r>
                <a:r>
                  <a:rPr kumimoji="1" lang="en-US" altLang="zh-CN" sz="2400" dirty="0"/>
                  <a:t>, </a:t>
                </a:r>
                <a14:m>
                  <m:oMath xmlns:m="http://schemas.openxmlformats.org/officeDocument/2006/math">
                    <m:r>
                      <a:rPr kumimoji="1" lang="en-US" altLang="zh-CN" sz="2400" i="1" dirty="0" smtClean="0">
                        <a:latin typeface="Cambria Math" charset="0"/>
                      </a:rPr>
                      <m:t>𝑋</m:t>
                    </m:r>
                    <m:r>
                      <a:rPr kumimoji="1" lang="en-US" altLang="zh-CN" sz="2400" i="1" dirty="0" smtClean="0">
                        <a:latin typeface="Cambria Math" charset="0"/>
                      </a:rPr>
                      <m:t>(</m:t>
                    </m:r>
                    <m:r>
                      <a:rPr kumimoji="1" lang="en-US" altLang="zh-CN" sz="2400" i="1" dirty="0" smtClean="0">
                        <a:latin typeface="Cambria Math" charset="0"/>
                      </a:rPr>
                      <m:t>𝑡</m:t>
                    </m:r>
                    <m:r>
                      <a:rPr kumimoji="1" lang="en-US" altLang="zh-CN" sz="2400" i="1" dirty="0" smtClean="0">
                        <a:latin typeface="Cambria Math" charset="0"/>
                      </a:rPr>
                      <m:t>)</m:t>
                    </m:r>
                  </m:oMath>
                </a14:m>
                <a:r>
                  <a:rPr kumimoji="1" lang="zh-CN" altLang="en-US" sz="2400" dirty="0"/>
                  <a:t>的 </a:t>
                </a:r>
                <a:br>
                  <a:rPr kumimoji="1" lang="zh-CN" altLang="en-US" sz="2400" dirty="0"/>
                </a:br>
                <a:r>
                  <a:rPr kumimoji="1" lang="en-US" altLang="zh-CN" sz="2400" dirty="0"/>
                  <a:t>(</a:t>
                </a:r>
                <a:r>
                  <a:rPr kumimoji="1" lang="zh-CN" altLang="en-US" sz="2400" dirty="0"/>
                  <a:t>概率</a:t>
                </a:r>
                <a:r>
                  <a:rPr kumimoji="1" lang="en-US" altLang="zh-CN" sz="2400" dirty="0"/>
                  <a:t>)</a:t>
                </a:r>
                <a:r>
                  <a:rPr kumimoji="1" lang="zh-CN" altLang="en-US" sz="2400" dirty="0"/>
                  <a:t>分布 </a:t>
                </a:r>
              </a:p>
              <a:p>
                <a:pPr marL="0" indent="0">
                  <a:buNone/>
                </a:pPr>
                <a:r>
                  <a:rPr kumimoji="1" lang="zh-CN" altLang="en-US" sz="2800" b="0" dirty="0"/>
                  <a:t>   </a:t>
                </a:r>
                <a14:m>
                  <m:oMath xmlns:m="http://schemas.openxmlformats.org/officeDocument/2006/math">
                    <m:func>
                      <m:funcPr>
                        <m:ctrlPr>
                          <a:rPr kumimoji="1" lang="en-US" altLang="zh-CN" sz="2800" b="0" i="1" dirty="0" smtClean="0">
                            <a:latin typeface="Cambria Math" panose="02040503050406030204" pitchFamily="18" charset="0"/>
                          </a:rPr>
                        </m:ctrlPr>
                      </m:funcPr>
                      <m:fName>
                        <m:r>
                          <m:rPr>
                            <m:sty m:val="p"/>
                          </m:rPr>
                          <a:rPr kumimoji="1" lang="en-US" altLang="zh-CN" sz="2800" b="0" i="0" dirty="0" smtClean="0">
                            <a:latin typeface="Cambria Math" charset="0"/>
                          </a:rPr>
                          <m:t>Pr</m:t>
                        </m:r>
                      </m:fName>
                      <m:e>
                        <m:d>
                          <m:dPr>
                            <m:begChr m:val="["/>
                            <m:endChr m:val="]"/>
                            <m:ctrlPr>
                              <a:rPr kumimoji="1" lang="en-US" altLang="zh-CN" sz="2800" b="0" i="1" dirty="0" smtClean="0">
                                <a:latin typeface="Cambria Math" panose="02040503050406030204" pitchFamily="18" charset="0"/>
                              </a:rPr>
                            </m:ctrlPr>
                          </m:dPr>
                          <m:e>
                            <m:r>
                              <a:rPr kumimoji="1" lang="en-US" altLang="zh-CN" sz="2800" b="0" i="1" dirty="0" smtClean="0">
                                <a:latin typeface="Cambria Math" charset="0"/>
                              </a:rPr>
                              <m:t>𝑋</m:t>
                            </m:r>
                            <m:r>
                              <a:rPr kumimoji="1" lang="en-US" altLang="zh-CN" sz="2800" b="0" i="1" dirty="0" smtClean="0">
                                <a:latin typeface="Cambria Math" charset="0"/>
                              </a:rPr>
                              <m:t>=3</m:t>
                            </m:r>
                          </m:e>
                        </m:d>
                      </m:e>
                    </m:func>
                    <m:r>
                      <a:rPr kumimoji="1" lang="en-US" altLang="zh-CN" sz="2800" i="1" dirty="0" smtClean="0">
                        <a:latin typeface="Cambria Math" charset="0"/>
                      </a:rPr>
                      <m:t>=</m:t>
                    </m:r>
                    <m:f>
                      <m:fPr>
                        <m:ctrlPr>
                          <a:rPr kumimoji="1" lang="en-US" altLang="zh-CN" sz="2800" i="1" dirty="0" smtClean="0">
                            <a:latin typeface="Cambria Math" panose="02040503050406030204" pitchFamily="18" charset="0"/>
                          </a:rPr>
                        </m:ctrlPr>
                      </m:fPr>
                      <m:num>
                        <m:r>
                          <a:rPr kumimoji="1" lang="en-US" altLang="zh-CN" sz="2800" i="1" dirty="0" smtClean="0">
                            <a:latin typeface="Cambria Math" charset="0"/>
                          </a:rPr>
                          <m:t>1</m:t>
                        </m:r>
                      </m:num>
                      <m:den>
                        <m:r>
                          <a:rPr kumimoji="1" lang="en-US" altLang="zh-CN" sz="2800" i="1" dirty="0" smtClean="0">
                            <a:latin typeface="Cambria Math" charset="0"/>
                          </a:rPr>
                          <m:t>8</m:t>
                        </m:r>
                      </m:den>
                    </m:f>
                    <m:r>
                      <a:rPr kumimoji="1" lang="en-US" altLang="zh-CN" sz="2800" i="1" dirty="0" smtClean="0">
                        <a:latin typeface="Cambria Math" charset="0"/>
                      </a:rPr>
                      <m:t>,</m:t>
                    </m:r>
                  </m:oMath>
                </a14:m>
                <a:r>
                  <a:rPr kumimoji="1" lang="zh-CN" altLang="en-US" sz="2800" dirty="0"/>
                  <a:t>   </a:t>
                </a:r>
                <a14:m>
                  <m:oMath xmlns:m="http://schemas.openxmlformats.org/officeDocument/2006/math">
                    <m:r>
                      <m:rPr>
                        <m:sty m:val="p"/>
                      </m:rPr>
                      <a:rPr kumimoji="1" lang="en-US" altLang="zh-CN" sz="2800" b="0" i="0" dirty="0" smtClean="0">
                        <a:latin typeface="Cambria Math" charset="0"/>
                      </a:rPr>
                      <m:t>Pr</m:t>
                    </m:r>
                    <m:r>
                      <a:rPr kumimoji="1" lang="en-US" altLang="zh-CN" sz="2800" b="0" i="0" dirty="0" smtClean="0">
                        <a:latin typeface="Cambria Math" charset="0"/>
                      </a:rPr>
                      <m:t>[</m:t>
                    </m:r>
                    <m:r>
                      <a:rPr kumimoji="1" lang="en-US" altLang="zh-CN" sz="2800" i="1" dirty="0" smtClean="0">
                        <a:latin typeface="Cambria Math" charset="0"/>
                      </a:rPr>
                      <m:t>𝑋</m:t>
                    </m:r>
                    <m:r>
                      <a:rPr kumimoji="1" lang="en-US" altLang="zh-CN" sz="2800" i="1" dirty="0" smtClean="0">
                        <a:latin typeface="Cambria Math" charset="0"/>
                      </a:rPr>
                      <m:t> = 2]=</m:t>
                    </m:r>
                    <m:f>
                      <m:fPr>
                        <m:ctrlPr>
                          <a:rPr kumimoji="1" lang="en-US" altLang="zh-CN" sz="2800" i="1" dirty="0" smtClean="0">
                            <a:latin typeface="Cambria Math" panose="02040503050406030204" pitchFamily="18" charset="0"/>
                          </a:rPr>
                        </m:ctrlPr>
                      </m:fPr>
                      <m:num>
                        <m:r>
                          <a:rPr kumimoji="1" lang="en-US" altLang="zh-CN" sz="2800" i="1" dirty="0" smtClean="0">
                            <a:latin typeface="Cambria Math" charset="0"/>
                          </a:rPr>
                          <m:t>3</m:t>
                        </m:r>
                      </m:num>
                      <m:den>
                        <m:r>
                          <a:rPr kumimoji="1" lang="en-US" altLang="zh-CN" sz="2800" i="1" dirty="0" smtClean="0">
                            <a:latin typeface="Cambria Math" charset="0"/>
                          </a:rPr>
                          <m:t>8</m:t>
                        </m:r>
                      </m:den>
                    </m:f>
                    <m:r>
                      <a:rPr kumimoji="1" lang="en-US" altLang="zh-CN" sz="2800" i="1" dirty="0" smtClean="0">
                        <a:latin typeface="Cambria Math" charset="0"/>
                      </a:rPr>
                      <m:t>,</m:t>
                    </m:r>
                    <m:r>
                      <a:rPr kumimoji="1" lang="zh-CN" altLang="en-US" sz="2800" b="0" i="0" dirty="0" smtClean="0">
                        <a:latin typeface="Cambria Math" charset="0"/>
                      </a:rPr>
                      <m:t>  </m:t>
                    </m:r>
                    <m:r>
                      <m:rPr>
                        <m:sty m:val="p"/>
                      </m:rPr>
                      <a:rPr kumimoji="1" lang="en-US" altLang="zh-CN" sz="2800" b="0" i="0" dirty="0" smtClean="0">
                        <a:latin typeface="Cambria Math" charset="0"/>
                      </a:rPr>
                      <m:t>Pr</m:t>
                    </m:r>
                    <m:r>
                      <a:rPr kumimoji="1" lang="en-US" altLang="zh-CN" sz="2800" b="0" i="1" dirty="0" smtClean="0">
                        <a:latin typeface="Cambria Math" charset="0"/>
                      </a:rPr>
                      <m:t>⁡[</m:t>
                    </m:r>
                    <m:r>
                      <a:rPr kumimoji="1" lang="en-US" altLang="zh-CN" sz="2800" i="1" dirty="0" smtClean="0">
                        <a:latin typeface="Cambria Math" charset="0"/>
                      </a:rPr>
                      <m:t>𝑋</m:t>
                    </m:r>
                    <m:r>
                      <a:rPr kumimoji="1" lang="en-US" altLang="zh-CN" sz="2800" i="1" dirty="0" smtClean="0">
                        <a:latin typeface="Cambria Math" charset="0"/>
                      </a:rPr>
                      <m:t> = 1]=</m:t>
                    </m:r>
                    <m:f>
                      <m:fPr>
                        <m:ctrlPr>
                          <a:rPr kumimoji="1" lang="en-US" altLang="zh-CN" sz="2800" b="0" i="1" dirty="0" smtClean="0">
                            <a:latin typeface="Cambria Math" panose="02040503050406030204" pitchFamily="18" charset="0"/>
                          </a:rPr>
                        </m:ctrlPr>
                      </m:fPr>
                      <m:num>
                        <m:r>
                          <a:rPr kumimoji="1" lang="en-US" altLang="zh-CN" sz="2800" i="1" dirty="0" smtClean="0">
                            <a:latin typeface="Cambria Math" charset="0"/>
                          </a:rPr>
                          <m:t>3</m:t>
                        </m:r>
                      </m:num>
                      <m:den>
                        <m:r>
                          <a:rPr kumimoji="1" lang="en-US" altLang="zh-CN" sz="2800" i="1" dirty="0" smtClean="0">
                            <a:latin typeface="Cambria Math" charset="0"/>
                          </a:rPr>
                          <m:t>8</m:t>
                        </m:r>
                      </m:den>
                    </m:f>
                    <m:r>
                      <a:rPr kumimoji="1" lang="en-US" altLang="zh-CN" sz="2800" i="1" dirty="0" smtClean="0">
                        <a:latin typeface="Cambria Math" charset="0"/>
                      </a:rPr>
                      <m:t> </m:t>
                    </m:r>
                  </m:oMath>
                </a14:m>
                <a:endParaRPr kumimoji="1" lang="en-US" altLang="zh-CN" sz="2800" dirty="0"/>
              </a:p>
              <a:p>
                <a:pPr marL="0" indent="0">
                  <a:buNone/>
                </a:pPr>
                <a:endParaRPr kumimoji="1" lang="zh-CN" altLang="en-US" sz="2800" dirty="0"/>
              </a:p>
            </p:txBody>
          </p:sp>
        </mc:Choice>
        <mc:Fallback xmlns="">
          <p:sp>
            <p:nvSpPr>
              <p:cNvPr id="2" name="内容占位符 1"/>
              <p:cNvSpPr>
                <a:spLocks noGrp="1" noRot="1" noChangeAspect="1" noMove="1" noResize="1" noEditPoints="1" noAdjustHandles="1" noChangeArrowheads="1" noChangeShapeType="1" noTextEdit="1"/>
              </p:cNvSpPr>
              <p:nvPr>
                <p:ph idx="1"/>
              </p:nvPr>
            </p:nvSpPr>
            <p:spPr>
              <a:blipFill rotWithShape="0">
                <a:blip r:embed="rId2"/>
                <a:stretch>
                  <a:fillRect t="-1887" r="-889"/>
                </a:stretch>
              </a:blipFill>
            </p:spPr>
            <p:txBody>
              <a:bodyPr/>
              <a:lstStyle/>
              <a:p>
                <a:r>
                  <a:rPr lang="zh-CN" altLang="en-US">
                    <a:noFill/>
                  </a:rPr>
                  <a:t> </a:t>
                </a:r>
              </a:p>
            </p:txBody>
          </p:sp>
        </mc:Fallback>
      </mc:AlternateContent>
      <p:sp>
        <p:nvSpPr>
          <p:cNvPr id="3" name="标题 2"/>
          <p:cNvSpPr>
            <a:spLocks noGrp="1"/>
          </p:cNvSpPr>
          <p:nvPr>
            <p:ph type="title"/>
          </p:nvPr>
        </p:nvSpPr>
        <p:spPr/>
        <p:txBody>
          <a:bodyPr/>
          <a:lstStyle/>
          <a:p>
            <a:r>
              <a:rPr kumimoji="1" lang="zh-CN" altLang="en-US" dirty="0"/>
              <a:t>随机变量（续）</a:t>
            </a:r>
          </a:p>
        </p:txBody>
      </p:sp>
    </p:spTree>
    <p:extLst>
      <p:ext uri="{BB962C8B-B14F-4D97-AF65-F5344CB8AC3E}">
        <p14:creationId xmlns:p14="http://schemas.microsoft.com/office/powerpoint/2010/main" val="11451512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p:cNvSpPr>
                <a:spLocks noGrp="1"/>
              </p:cNvSpPr>
              <p:nvPr>
                <p:ph idx="1"/>
              </p:nvPr>
            </p:nvSpPr>
            <p:spPr/>
            <p:txBody>
              <a:bodyPr/>
              <a:lstStyle/>
              <a:p>
                <a:r>
                  <a:rPr lang="zh-CN" altLang="en-US" dirty="0"/>
                  <a:t>定义</a:t>
                </a:r>
                <a:r>
                  <a:rPr lang="en-US" altLang="zh-CN" dirty="0"/>
                  <a:t>: </a:t>
                </a:r>
                <a14:m>
                  <m:oMath xmlns:m="http://schemas.openxmlformats.org/officeDocument/2006/math">
                    <m:r>
                      <a:rPr lang="zh-CN" altLang="en-US" b="0" i="0" dirty="0" smtClean="0">
                        <a:latin typeface="Cambria Math" charset="0"/>
                      </a:rPr>
                      <m:t> </m:t>
                    </m:r>
                    <m:r>
                      <a:rPr lang="en-US" altLang="zh-CN" b="0" i="1" dirty="0" smtClean="0">
                        <a:latin typeface="Cambria Math" charset="0"/>
                      </a:rPr>
                      <m:t>𝑋</m:t>
                    </m:r>
                    <m:r>
                      <a:rPr lang="zh-CN" altLang="en-US" b="0" i="1" dirty="0" smtClean="0">
                        <a:latin typeface="Cambria Math" charset="0"/>
                      </a:rPr>
                      <m:t> </m:t>
                    </m:r>
                  </m:oMath>
                </a14:m>
                <a:r>
                  <a:rPr lang="zh-CN" altLang="en-US" dirty="0"/>
                  <a:t>是样本空间</a:t>
                </a:r>
                <a14:m>
                  <m:oMath xmlns:m="http://schemas.openxmlformats.org/officeDocument/2006/math">
                    <m:r>
                      <a:rPr kumimoji="1" lang="zh-CN" altLang="en-US" b="0" i="0" smtClean="0">
                        <a:solidFill>
                          <a:schemeClr val="accent6"/>
                        </a:solidFill>
                        <a:latin typeface="Cambria Math" charset="0"/>
                        <a:ea typeface="Savoye LET" charset="0"/>
                        <a:cs typeface="Savoye LET" charset="0"/>
                      </a:rPr>
                      <m:t> </m:t>
                    </m:r>
                    <m:r>
                      <a:rPr kumimoji="1" lang="zh-CN" altLang="en-US" b="0" i="1">
                        <a:solidFill>
                          <a:schemeClr val="accent6"/>
                        </a:solidFill>
                        <a:latin typeface="Cambria Math" charset="0"/>
                        <a:ea typeface="Savoye LET" charset="0"/>
                        <a:cs typeface="Savoye LET" charset="0"/>
                      </a:rPr>
                      <m:t>𝒮</m:t>
                    </m:r>
                    <m:r>
                      <a:rPr kumimoji="1" lang="zh-CN" altLang="en-US" b="0" i="0" smtClean="0">
                        <a:solidFill>
                          <a:schemeClr val="accent6"/>
                        </a:solidFill>
                        <a:latin typeface="Cambria Math" charset="0"/>
                        <a:ea typeface="Savoye LET" charset="0"/>
                        <a:cs typeface="Savoye LET" charset="0"/>
                      </a:rPr>
                      <m:t> </m:t>
                    </m:r>
                  </m:oMath>
                </a14:m>
                <a:r>
                  <a:rPr lang="zh-CN" altLang="en-US" dirty="0"/>
                  <a:t>上的随机变量</a:t>
                </a:r>
                <a:r>
                  <a:rPr lang="en-US" altLang="zh-CN" dirty="0"/>
                  <a:t>,</a:t>
                </a:r>
                <a:r>
                  <a:rPr lang="zh-CN" altLang="en-US" dirty="0"/>
                  <a:t> </a:t>
                </a:r>
                <a14:m>
                  <m:oMath xmlns:m="http://schemas.openxmlformats.org/officeDocument/2006/math">
                    <m:r>
                      <a:rPr lang="en-US" altLang="zh-CN" i="1" dirty="0">
                        <a:latin typeface="Cambria Math" charset="0"/>
                      </a:rPr>
                      <m:t>𝑋</m:t>
                    </m:r>
                  </m:oMath>
                </a14:m>
                <a:r>
                  <a:rPr lang="zh-CN" altLang="en-US" dirty="0"/>
                  <a:t>的分布是形如</a:t>
                </a:r>
                <a14:m>
                  <m:oMath xmlns:m="http://schemas.openxmlformats.org/officeDocument/2006/math">
                    <m:r>
                      <a:rPr lang="zh-CN" altLang="en-US" b="0" i="0" dirty="0" smtClean="0">
                        <a:latin typeface="Cambria Math" charset="0"/>
                      </a:rPr>
                      <m:t> </m:t>
                    </m:r>
                    <m:d>
                      <m:dPr>
                        <m:ctrlPr>
                          <a:rPr lang="en-US" altLang="zh-CN" i="1" dirty="0" smtClean="0">
                            <a:latin typeface="Cambria Math" panose="02040503050406030204" pitchFamily="18" charset="0"/>
                          </a:rPr>
                        </m:ctrlPr>
                      </m:dPr>
                      <m:e>
                        <m:r>
                          <a:rPr lang="en-US" altLang="zh-CN" i="1" dirty="0" smtClean="0">
                            <a:latin typeface="Cambria Math" charset="0"/>
                          </a:rPr>
                          <m:t>𝑟</m:t>
                        </m:r>
                        <m:r>
                          <a:rPr lang="en-US" altLang="zh-CN" i="1" dirty="0" smtClean="0">
                            <a:latin typeface="Cambria Math" charset="0"/>
                          </a:rPr>
                          <m:t>,</m:t>
                        </m:r>
                        <m:func>
                          <m:funcPr>
                            <m:ctrlPr>
                              <a:rPr lang="en-US" altLang="zh-CN" b="0" i="1" dirty="0" smtClean="0">
                                <a:latin typeface="Cambria Math" panose="02040503050406030204" pitchFamily="18" charset="0"/>
                              </a:rPr>
                            </m:ctrlPr>
                          </m:funcPr>
                          <m:fName>
                            <m:r>
                              <m:rPr>
                                <m:sty m:val="p"/>
                              </m:rPr>
                              <a:rPr lang="en-US" altLang="zh-CN" b="0" i="0" dirty="0" smtClean="0">
                                <a:latin typeface="Cambria Math" charset="0"/>
                              </a:rPr>
                              <m:t>Pr</m:t>
                            </m:r>
                          </m:fName>
                          <m:e>
                            <m:d>
                              <m:dPr>
                                <m:begChr m:val="["/>
                                <m:endChr m:val="]"/>
                                <m:ctrlPr>
                                  <a:rPr lang="en-US" altLang="zh-CN" b="0" i="1" dirty="0" smtClean="0">
                                    <a:latin typeface="Cambria Math" panose="02040503050406030204" pitchFamily="18" charset="0"/>
                                  </a:rPr>
                                </m:ctrlPr>
                              </m:dPr>
                              <m:e>
                                <m:r>
                                  <a:rPr lang="en-US" altLang="zh-CN" i="1" dirty="0" smtClean="0">
                                    <a:latin typeface="Cambria Math" charset="0"/>
                                  </a:rPr>
                                  <m:t>𝑋</m:t>
                                </m:r>
                                <m:r>
                                  <a:rPr lang="en-US" altLang="zh-CN" i="1" dirty="0" smtClean="0">
                                    <a:latin typeface="Cambria Math" charset="0"/>
                                  </a:rPr>
                                  <m:t>=</m:t>
                                </m:r>
                                <m:r>
                                  <a:rPr lang="en-US" altLang="zh-CN" i="1" dirty="0" smtClean="0">
                                    <a:latin typeface="Cambria Math" charset="0"/>
                                  </a:rPr>
                                  <m:t>𝑟</m:t>
                                </m:r>
                              </m:e>
                            </m:d>
                          </m:e>
                        </m:func>
                      </m:e>
                    </m:d>
                  </m:oMath>
                </a14:m>
                <a:r>
                  <a:rPr lang="zh-CN" altLang="en-US" dirty="0"/>
                  <a:t>的二元组集合</a:t>
                </a:r>
                <a:r>
                  <a:rPr lang="en-US" altLang="zh-CN" dirty="0"/>
                  <a:t>,</a:t>
                </a:r>
                <a:r>
                  <a:rPr lang="zh-CN" altLang="en-US" dirty="0"/>
                  <a:t>其中 </a:t>
                </a:r>
                <a:br>
                  <a:rPr lang="zh-CN" altLang="en-US" dirty="0"/>
                </a:br>
                <a14:m>
                  <m:oMath xmlns:m="http://schemas.openxmlformats.org/officeDocument/2006/math">
                    <m:r>
                      <a:rPr lang="en-US" altLang="zh-CN" i="1" dirty="0" smtClean="0">
                        <a:latin typeface="Cambria Math" charset="0"/>
                      </a:rPr>
                      <m:t>𝑟</m:t>
                    </m:r>
                    <m:r>
                      <a:rPr lang="en-US" altLang="zh-CN" b="0" i="1" dirty="0" smtClean="0">
                        <a:latin typeface="Cambria Math" charset="0"/>
                      </a:rPr>
                      <m:t>∈</m:t>
                    </m:r>
                    <m:r>
                      <a:rPr lang="en-US" altLang="zh-CN" i="1" dirty="0">
                        <a:latin typeface="Cambria Math" charset="0"/>
                      </a:rPr>
                      <m:t>𝑋</m:t>
                    </m:r>
                    <m:r>
                      <a:rPr lang="en-US" altLang="zh-CN" i="1" dirty="0">
                        <a:latin typeface="Cambria Math" charset="0"/>
                      </a:rPr>
                      <m:t>(</m:t>
                    </m:r>
                    <m:r>
                      <a:rPr kumimoji="1" lang="zh-CN" altLang="en-US" i="1">
                        <a:solidFill>
                          <a:schemeClr val="accent6"/>
                        </a:solidFill>
                        <a:latin typeface="Cambria Math" charset="0"/>
                        <a:ea typeface="Savoye LET" charset="0"/>
                        <a:cs typeface="Savoye LET" charset="0"/>
                      </a:rPr>
                      <m:t>𝒮</m:t>
                    </m:r>
                    <m:r>
                      <a:rPr lang="en-US" altLang="zh-CN" i="1" dirty="0">
                        <a:latin typeface="Cambria Math" charset="0"/>
                      </a:rPr>
                      <m:t>),</m:t>
                    </m:r>
                  </m:oMath>
                </a14:m>
                <a:r>
                  <a:rPr lang="zh-CN" altLang="en-US" dirty="0"/>
                  <a:t> </a:t>
                </a:r>
                <a14:m>
                  <m:oMath xmlns:m="http://schemas.openxmlformats.org/officeDocument/2006/math">
                    <m:func>
                      <m:funcPr>
                        <m:ctrlPr>
                          <a:rPr lang="en-US" altLang="zh-CN" i="1" dirty="0">
                            <a:latin typeface="Cambria Math" panose="02040503050406030204" pitchFamily="18" charset="0"/>
                          </a:rPr>
                        </m:ctrlPr>
                      </m:funcPr>
                      <m:fName>
                        <m:r>
                          <m:rPr>
                            <m:sty m:val="p"/>
                          </m:rPr>
                          <a:rPr lang="en-US" altLang="zh-CN" dirty="0">
                            <a:latin typeface="Cambria Math" charset="0"/>
                          </a:rPr>
                          <m:t>Pr</m:t>
                        </m:r>
                      </m:fName>
                      <m:e>
                        <m:d>
                          <m:dPr>
                            <m:begChr m:val="["/>
                            <m:endChr m:val="]"/>
                            <m:ctrlPr>
                              <a:rPr lang="en-US" altLang="zh-CN" i="1" dirty="0">
                                <a:latin typeface="Cambria Math" panose="02040503050406030204" pitchFamily="18" charset="0"/>
                              </a:rPr>
                            </m:ctrlPr>
                          </m:dPr>
                          <m:e>
                            <m:r>
                              <a:rPr lang="en-US" altLang="zh-CN" i="1" dirty="0">
                                <a:latin typeface="Cambria Math" charset="0"/>
                              </a:rPr>
                              <m:t>𝑋</m:t>
                            </m:r>
                            <m:r>
                              <a:rPr lang="en-US" altLang="zh-CN" i="1" dirty="0">
                                <a:latin typeface="Cambria Math" charset="0"/>
                              </a:rPr>
                              <m:t>=</m:t>
                            </m:r>
                            <m:r>
                              <a:rPr lang="en-US" altLang="zh-CN" i="1" dirty="0">
                                <a:latin typeface="Cambria Math" charset="0"/>
                              </a:rPr>
                              <m:t>𝑟</m:t>
                            </m:r>
                          </m:e>
                        </m:d>
                      </m:e>
                    </m:func>
                  </m:oMath>
                </a14:m>
                <a:r>
                  <a:rPr lang="zh-CN" altLang="en-US" dirty="0"/>
                  <a:t>是</a:t>
                </a:r>
                <a14:m>
                  <m:oMath xmlns:m="http://schemas.openxmlformats.org/officeDocument/2006/math">
                    <m:r>
                      <a:rPr lang="zh-CN" altLang="en-US" b="0" i="0" dirty="0" smtClean="0">
                        <a:latin typeface="Cambria Math" charset="0"/>
                      </a:rPr>
                      <m:t> </m:t>
                    </m:r>
                    <m:r>
                      <a:rPr lang="en-US" altLang="zh-CN" i="1" dirty="0" smtClean="0">
                        <a:latin typeface="Cambria Math" charset="0"/>
                      </a:rPr>
                      <m:t>𝑋</m:t>
                    </m:r>
                    <m:r>
                      <a:rPr lang="zh-CN" altLang="en-US" b="0" i="1" dirty="0" smtClean="0">
                        <a:latin typeface="Cambria Math" charset="0"/>
                      </a:rPr>
                      <m:t> </m:t>
                    </m:r>
                  </m:oMath>
                </a14:m>
                <a:r>
                  <a:rPr lang="zh-CN" altLang="en-US" dirty="0"/>
                  <a:t>取值为</a:t>
                </a:r>
                <a14:m>
                  <m:oMath xmlns:m="http://schemas.openxmlformats.org/officeDocument/2006/math">
                    <m:r>
                      <a:rPr lang="zh-CN" altLang="en-US" b="0" i="0" dirty="0" smtClean="0">
                        <a:latin typeface="Cambria Math" charset="0"/>
                      </a:rPr>
                      <m:t> </m:t>
                    </m:r>
                    <m:r>
                      <a:rPr lang="en-US" altLang="zh-CN" i="1" dirty="0" smtClean="0">
                        <a:latin typeface="Cambria Math" charset="0"/>
                      </a:rPr>
                      <m:t>𝑟</m:t>
                    </m:r>
                    <m:r>
                      <a:rPr lang="zh-CN" altLang="en-US" b="0" i="1" dirty="0" smtClean="0">
                        <a:latin typeface="Cambria Math" charset="0"/>
                      </a:rPr>
                      <m:t> </m:t>
                    </m:r>
                  </m:oMath>
                </a14:m>
                <a:r>
                  <a:rPr lang="zh-CN" altLang="en-US" dirty="0"/>
                  <a:t>的概率。 </a:t>
                </a:r>
              </a:p>
              <a:p>
                <a:pPr marL="0" indent="0">
                  <a:buNone/>
                </a:pPr>
                <a:endParaRPr kumimoji="1" lang="zh-CN" altLang="en-US" dirty="0"/>
              </a:p>
            </p:txBody>
          </p:sp>
        </mc:Choice>
        <mc:Fallback xmlns="">
          <p:sp>
            <p:nvSpPr>
              <p:cNvPr id="2" name="内容占位符 1"/>
              <p:cNvSpPr>
                <a:spLocks noGrp="1" noRot="1" noChangeAspect="1" noMove="1" noResize="1" noEditPoints="1" noAdjustHandles="1" noChangeArrowheads="1" noChangeShapeType="1" noTextEdit="1"/>
              </p:cNvSpPr>
              <p:nvPr>
                <p:ph idx="1"/>
              </p:nvPr>
            </p:nvSpPr>
            <p:spPr>
              <a:blipFill rotWithShape="0">
                <a:blip r:embed="rId2"/>
                <a:stretch>
                  <a:fillRect t="-2291" r="-1407"/>
                </a:stretch>
              </a:blipFill>
            </p:spPr>
            <p:txBody>
              <a:bodyPr/>
              <a:lstStyle/>
              <a:p>
                <a:r>
                  <a:rPr lang="zh-CN" altLang="en-US">
                    <a:noFill/>
                  </a:rPr>
                  <a:t> </a:t>
                </a:r>
              </a:p>
            </p:txBody>
          </p:sp>
        </mc:Fallback>
      </mc:AlternateContent>
      <p:sp>
        <p:nvSpPr>
          <p:cNvPr id="3" name="标题 2"/>
          <p:cNvSpPr>
            <a:spLocks noGrp="1"/>
          </p:cNvSpPr>
          <p:nvPr>
            <p:ph type="title"/>
          </p:nvPr>
        </p:nvSpPr>
        <p:spPr/>
        <p:txBody>
          <a:bodyPr/>
          <a:lstStyle/>
          <a:p>
            <a:r>
              <a:rPr kumimoji="1" lang="zh-CN" altLang="en-US" dirty="0"/>
              <a:t>随机变量的分布</a:t>
            </a:r>
          </a:p>
        </p:txBody>
      </p:sp>
    </p:spTree>
    <p:extLst>
      <p:ext uri="{BB962C8B-B14F-4D97-AF65-F5344CB8AC3E}">
        <p14:creationId xmlns:p14="http://schemas.microsoft.com/office/powerpoint/2010/main" val="11759898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标题 1"/>
          <p:cNvSpPr>
            <a:spLocks noGrp="1"/>
          </p:cNvSpPr>
          <p:nvPr>
            <p:ph type="title"/>
          </p:nvPr>
        </p:nvSpPr>
        <p:spPr/>
        <p:txBody>
          <a:bodyPr/>
          <a:lstStyle/>
          <a:p>
            <a:r>
              <a:rPr lang="zh-CN" altLang="en-US" dirty="0"/>
              <a:t>随机变量分布特征的刻画</a:t>
            </a:r>
            <a:endParaRPr lang="en-US" altLang="zh-CN" dirty="0"/>
          </a:p>
        </p:txBody>
      </p:sp>
      <p:sp>
        <p:nvSpPr>
          <p:cNvPr id="3" name="内容占位符 2"/>
          <p:cNvSpPr>
            <a:spLocks noGrp="1"/>
          </p:cNvSpPr>
          <p:nvPr>
            <p:ph idx="1"/>
          </p:nvPr>
        </p:nvSpPr>
        <p:spPr/>
        <p:txBody>
          <a:bodyPr/>
          <a:lstStyle/>
          <a:p>
            <a:r>
              <a:rPr lang="zh-CN" altLang="en-US"/>
              <a:t>如何刻画随机变量取值分布的</a:t>
            </a:r>
            <a:r>
              <a:rPr lang="zh-CN" altLang="en-US" b="1">
                <a:solidFill>
                  <a:srgbClr val="2D2D8A"/>
                </a:solidFill>
              </a:rPr>
              <a:t>整体特征</a:t>
            </a:r>
            <a:r>
              <a:rPr lang="zh-CN" altLang="en-US"/>
              <a:t>？</a:t>
            </a:r>
            <a:endParaRPr lang="en-US" altLang="zh-CN"/>
          </a:p>
          <a:p>
            <a:pPr lvl="1"/>
            <a:r>
              <a:rPr lang="zh-CN" altLang="zh-CN"/>
              <a:t>“</a:t>
            </a:r>
            <a:r>
              <a:rPr lang="zh-CN" altLang="en-US"/>
              <a:t>平均”取值？</a:t>
            </a:r>
            <a:endParaRPr lang="en-US" altLang="zh-CN"/>
          </a:p>
          <a:p>
            <a:pPr lvl="2"/>
            <a:r>
              <a:rPr lang="zh-CN" altLang="en-US"/>
              <a:t>当以概率加权之</a:t>
            </a:r>
            <a:endParaRPr lang="en-US" altLang="zh-CN"/>
          </a:p>
          <a:p>
            <a:pPr lvl="1"/>
            <a:r>
              <a:rPr lang="zh-CN" altLang="zh-CN"/>
              <a:t>“</a:t>
            </a:r>
            <a:r>
              <a:rPr lang="zh-CN" altLang="en-US"/>
              <a:t>离散”程度？</a:t>
            </a:r>
            <a:endParaRPr lang="en-US" altLang="zh-CN"/>
          </a:p>
          <a:p>
            <a:pPr lvl="2"/>
            <a:r>
              <a:rPr lang="zh-CN" altLang="en-US"/>
              <a:t>当以平均取值为基准，考虑偏差程度</a:t>
            </a:r>
            <a:endParaRPr lang="en-US" altLang="zh-CN"/>
          </a:p>
        </p:txBody>
      </p:sp>
      <p:pic>
        <p:nvPicPr>
          <p:cNvPr id="8196" name="图片 3"/>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1905000" y="4191000"/>
            <a:ext cx="3048000" cy="2286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197" name="图片 4" descr="images.jpg"/>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5867400" y="4732338"/>
            <a:ext cx="1393825" cy="13938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
          <p:cNvSpPr>
            <a:spLocks noGrp="1"/>
          </p:cNvSpPr>
          <p:nvPr>
            <p:ph type="title"/>
          </p:nvPr>
        </p:nvSpPr>
        <p:spPr/>
        <p:txBody>
          <a:bodyPr/>
          <a:lstStyle/>
          <a:p>
            <a:r>
              <a:rPr lang="en-US" altLang="zh-CN"/>
              <a:t>期望值</a:t>
            </a:r>
          </a:p>
        </p:txBody>
      </p:sp>
      <mc:AlternateContent xmlns:mc="http://schemas.openxmlformats.org/markup-compatibility/2006" xmlns:a14="http://schemas.microsoft.com/office/drawing/2010/main">
        <mc:Choice Requires="a14">
          <p:sp>
            <p:nvSpPr>
              <p:cNvPr id="2" name="内容占位符 1"/>
              <p:cNvSpPr>
                <a:spLocks noGrp="1"/>
              </p:cNvSpPr>
              <p:nvPr>
                <p:ph idx="1"/>
              </p:nvPr>
            </p:nvSpPr>
            <p:spPr/>
            <p:txBody>
              <a:bodyPr/>
              <a:lstStyle/>
              <a:p>
                <a:r>
                  <a:rPr lang="zh-CN" altLang="en-US" dirty="0"/>
                  <a:t>定义：对于定义在样本空间</a:t>
                </a:r>
                <a14:m>
                  <m:oMath xmlns:m="http://schemas.openxmlformats.org/officeDocument/2006/math">
                    <m:r>
                      <a:rPr lang="en-US" altLang="zh-CN" b="0" i="0" smtClean="0">
                        <a:latin typeface="Cambria Math" panose="02040503050406030204" pitchFamily="18" charset="0"/>
                      </a:rPr>
                      <m:t> </m:t>
                    </m:r>
                    <m:r>
                      <a:rPr lang="en-US" altLang="zh-CN" b="0" i="1" smtClean="0">
                        <a:latin typeface="Cambria Math" panose="02040503050406030204" pitchFamily="18" charset="0"/>
                      </a:rPr>
                      <m:t>𝒮</m:t>
                    </m:r>
                    <m:r>
                      <a:rPr lang="en-US" altLang="zh-CN" b="0" i="1" smtClean="0">
                        <a:latin typeface="Cambria Math" panose="02040503050406030204" pitchFamily="18" charset="0"/>
                      </a:rPr>
                      <m:t> </m:t>
                    </m:r>
                  </m:oMath>
                </a14:m>
                <a:r>
                  <a:rPr lang="zh-CN" altLang="en-US" dirty="0"/>
                  <a:t>上的一个随机变量</a:t>
                </a:r>
                <a14:m>
                  <m:oMath xmlns:m="http://schemas.openxmlformats.org/officeDocument/2006/math">
                    <m:r>
                      <a:rPr lang="en-US" altLang="zh-CN" b="0" i="0" dirty="0" smtClean="0">
                        <a:latin typeface="Cambria Math" charset="0"/>
                      </a:rPr>
                      <m:t> </m:t>
                    </m:r>
                    <m:r>
                      <a:rPr lang="en-US" altLang="zh-CN" i="1" dirty="0" smtClean="0">
                        <a:latin typeface="Cambria Math" charset="0"/>
                      </a:rPr>
                      <m:t>𝑋</m:t>
                    </m:r>
                    <m:r>
                      <a:rPr lang="en-US" altLang="zh-CN" b="0" i="1" dirty="0" smtClean="0">
                        <a:latin typeface="Cambria Math" charset="0"/>
                      </a:rPr>
                      <m:t> </m:t>
                    </m:r>
                  </m:oMath>
                </a14:m>
                <a:r>
                  <a:rPr lang="en-US" altLang="zh-CN" dirty="0"/>
                  <a:t>, </a:t>
                </a:r>
                <a:r>
                  <a:rPr lang="zh-CN" altLang="en-US" dirty="0"/>
                  <a:t>其</a:t>
                </a:r>
                <a:r>
                  <a:rPr lang="zh-CN" altLang="en-US" b="1" dirty="0">
                    <a:solidFill>
                      <a:srgbClr val="C00000"/>
                    </a:solidFill>
                  </a:rPr>
                  <a:t>期望值</a:t>
                </a:r>
                <a:r>
                  <a:rPr lang="zh-CN" altLang="en-US" dirty="0"/>
                  <a:t>为</a:t>
                </a:r>
                <a:endParaRPr lang="en-US" altLang="zh-CN" dirty="0"/>
              </a:p>
              <a:p>
                <a:pPr lvl="1"/>
                <a:r>
                  <a:rPr lang="zh-CN" altLang="en-US" dirty="0"/>
                  <a:t>以概率加权的随机变量平均取值</a:t>
                </a:r>
                <a:endParaRPr lang="en-US" altLang="zh-CN" dirty="0"/>
              </a:p>
              <a:p>
                <a:pPr marL="0" indent="0">
                  <a:buNone/>
                </a:pPr>
                <a14:m>
                  <m:oMathPara xmlns:m="http://schemas.openxmlformats.org/officeDocument/2006/math">
                    <m:oMathParaPr>
                      <m:jc m:val="centerGroup"/>
                    </m:oMathParaPr>
                    <m:oMath xmlns:m="http://schemas.openxmlformats.org/officeDocument/2006/math">
                      <m:r>
                        <m:rPr>
                          <m:sty m:val="p"/>
                        </m:rPr>
                        <a:rPr lang="en-US" i="0" dirty="0" smtClean="0">
                          <a:latin typeface="Cambria Math" panose="02040503050406030204" pitchFamily="18" charset="0"/>
                        </a:rPr>
                        <m:t>E</m:t>
                      </m:r>
                      <m:r>
                        <m:rPr>
                          <m:sty m:val="p"/>
                        </m:rPr>
                        <a:rPr lang="en-US" b="0" i="0" dirty="0" smtClean="0">
                          <a:latin typeface="Cambria Math" panose="02040503050406030204" pitchFamily="18" charset="0"/>
                        </a:rPr>
                        <m:t>x</m:t>
                      </m:r>
                      <m:r>
                        <a:rPr lang="en-US" b="0" i="1" dirty="0" smtClean="0">
                          <a:latin typeface="Cambria Math" panose="02040503050406030204" pitchFamily="18" charset="0"/>
                        </a:rPr>
                        <m:t>[</m:t>
                      </m:r>
                      <m:r>
                        <a:rPr lang="en-US" b="0" i="1" dirty="0" smtClean="0">
                          <a:latin typeface="Cambria Math" panose="02040503050406030204" pitchFamily="18" charset="0"/>
                        </a:rPr>
                        <m:t>𝑋</m:t>
                      </m:r>
                      <m:r>
                        <a:rPr lang="en-US" b="0" i="1" dirty="0" smtClean="0">
                          <a:latin typeface="Cambria Math" panose="02040503050406030204" pitchFamily="18" charset="0"/>
                        </a:rPr>
                        <m:t>]=</m:t>
                      </m:r>
                      <m:nary>
                        <m:naryPr>
                          <m:chr m:val="∑"/>
                          <m:supHide m:val="on"/>
                          <m:ctrlPr>
                            <a:rPr lang="en-US" b="0" i="1" dirty="0" smtClean="0">
                              <a:latin typeface="Cambria Math" panose="02040503050406030204" pitchFamily="18" charset="0"/>
                            </a:rPr>
                          </m:ctrlPr>
                        </m:naryPr>
                        <m:sub>
                          <m:r>
                            <a:rPr lang="en-US" b="0" i="1" dirty="0" smtClean="0">
                              <a:latin typeface="Cambria Math" panose="02040503050406030204" pitchFamily="18" charset="0"/>
                            </a:rPr>
                            <m:t>𝜔</m:t>
                          </m:r>
                          <m:r>
                            <a:rPr lang="en-US" b="0" i="1" dirty="0" smtClean="0">
                              <a:latin typeface="Cambria Math" panose="02040503050406030204" pitchFamily="18" charset="0"/>
                            </a:rPr>
                            <m:t>∈</m:t>
                          </m:r>
                          <m:r>
                            <a:rPr lang="en-US" altLang="zh-CN" i="1">
                              <a:latin typeface="Cambria Math" panose="02040503050406030204" pitchFamily="18" charset="0"/>
                            </a:rPr>
                            <m:t>𝒮</m:t>
                          </m:r>
                        </m:sub>
                        <m:sup/>
                        <m:e>
                          <m:r>
                            <a:rPr lang="en-US" b="0" i="1" dirty="0" smtClean="0">
                              <a:latin typeface="Cambria Math" panose="02040503050406030204" pitchFamily="18" charset="0"/>
                            </a:rPr>
                            <m:t>𝑋</m:t>
                          </m:r>
                          <m:d>
                            <m:dPr>
                              <m:ctrlPr>
                                <a:rPr lang="en-US" b="0" i="1" dirty="0" smtClean="0">
                                  <a:latin typeface="Cambria Math" panose="02040503050406030204" pitchFamily="18" charset="0"/>
                                </a:rPr>
                              </m:ctrlPr>
                            </m:dPr>
                            <m:e>
                              <m:r>
                                <a:rPr lang="en-US" b="0" i="1" dirty="0" smtClean="0">
                                  <a:latin typeface="Cambria Math" panose="02040503050406030204" pitchFamily="18" charset="0"/>
                                </a:rPr>
                                <m:t>𝜔</m:t>
                              </m:r>
                            </m:e>
                          </m:d>
                          <m:r>
                            <m:rPr>
                              <m:sty m:val="p"/>
                            </m:rPr>
                            <a:rPr lang="en-US" b="0" i="0" dirty="0" smtClean="0">
                              <a:latin typeface="Cambria Math" panose="02040503050406030204" pitchFamily="18" charset="0"/>
                            </a:rPr>
                            <m:t>Pr</m:t>
                          </m:r>
                          <m:r>
                            <a:rPr lang="en-US" b="0" i="1" dirty="0" smtClean="0">
                              <a:latin typeface="Cambria Math" panose="02040503050406030204" pitchFamily="18" charset="0"/>
                            </a:rPr>
                            <m:t>⁡[</m:t>
                          </m:r>
                          <m:r>
                            <a:rPr lang="en-US" b="0" i="1" dirty="0" smtClean="0">
                              <a:latin typeface="Cambria Math" panose="02040503050406030204" pitchFamily="18" charset="0"/>
                            </a:rPr>
                            <m:t>𝜔</m:t>
                          </m:r>
                          <m:r>
                            <a:rPr lang="en-US" b="0" i="1" dirty="0" smtClean="0">
                              <a:latin typeface="Cambria Math" panose="02040503050406030204" pitchFamily="18" charset="0"/>
                            </a:rPr>
                            <m:t>]</m:t>
                          </m:r>
                        </m:e>
                      </m:nary>
                    </m:oMath>
                  </m:oMathPara>
                </a14:m>
                <a:endParaRPr lang="en-US" dirty="0"/>
              </a:p>
              <a:p>
                <a:pPr marL="0" indent="0">
                  <a:buNone/>
                </a:pPr>
                <a:r>
                  <a:rPr lang="en-US" sz="2800" dirty="0"/>
                  <a:t>      </a:t>
                </a:r>
                <a14:m>
                  <m:oMath xmlns:m="http://schemas.openxmlformats.org/officeDocument/2006/math">
                    <m:r>
                      <a:rPr lang="en-US" sz="2800" b="0" i="1" smtClean="0">
                        <a:latin typeface="Cambria Math" panose="02040503050406030204" pitchFamily="18" charset="0"/>
                      </a:rPr>
                      <m:t>𝑋</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𝜔</m:t>
                        </m:r>
                      </m:e>
                    </m:d>
                    <m:r>
                      <a:rPr lang="en-US" sz="2800" b="0" i="1" smtClean="0">
                        <a:latin typeface="Cambria Math" panose="02040503050406030204" pitchFamily="18" charset="0"/>
                      </a:rPr>
                      <m:t>−</m:t>
                    </m:r>
                    <m:r>
                      <m:rPr>
                        <m:sty m:val="p"/>
                      </m:rPr>
                      <a:rPr lang="en-US" sz="2800" b="0" i="0" smtClean="0">
                        <a:latin typeface="Cambria Math" panose="02040503050406030204" pitchFamily="18" charset="0"/>
                      </a:rPr>
                      <m:t>Ex</m:t>
                    </m:r>
                    <m:d>
                      <m:dPr>
                        <m:begChr m:val="["/>
                        <m:endChr m:val="]"/>
                        <m:ctrlPr>
                          <a:rPr lang="en-US" sz="2800" b="0" i="1" smtClean="0">
                            <a:latin typeface="Cambria Math" panose="02040503050406030204" pitchFamily="18" charset="0"/>
                          </a:rPr>
                        </m:ctrlPr>
                      </m:dPr>
                      <m:e>
                        <m:r>
                          <a:rPr lang="en-US" sz="2800" b="0" i="1" smtClean="0">
                            <a:latin typeface="Cambria Math" panose="02040503050406030204" pitchFamily="18" charset="0"/>
                          </a:rPr>
                          <m:t>𝑋</m:t>
                        </m:r>
                      </m:e>
                    </m:d>
                  </m:oMath>
                </a14:m>
                <a:r>
                  <a:rPr lang="en-US" sz="2800" dirty="0"/>
                  <a:t> </a:t>
                </a:r>
                <a:r>
                  <a:rPr lang="zh-CN" altLang="en-US" sz="2800" dirty="0"/>
                  <a:t>称为</a:t>
                </a:r>
                <a14:m>
                  <m:oMath xmlns:m="http://schemas.openxmlformats.org/officeDocument/2006/math">
                    <m:r>
                      <a:rPr lang="en-US" altLang="zh-CN" sz="2800" b="0" i="0" dirty="0" smtClean="0">
                        <a:latin typeface="Cambria Math" panose="02040503050406030204" pitchFamily="18" charset="0"/>
                      </a:rPr>
                      <m:t> </m:t>
                    </m:r>
                    <m:r>
                      <a:rPr lang="en-US" altLang="zh-CN" sz="2800" i="1" dirty="0" smtClean="0">
                        <a:latin typeface="Cambria Math" panose="02040503050406030204" pitchFamily="18" charset="0"/>
                      </a:rPr>
                      <m:t>𝑋</m:t>
                    </m:r>
                    <m:r>
                      <a:rPr lang="en-US" altLang="zh-CN" sz="2800" b="0" i="1" dirty="0" smtClean="0">
                        <a:latin typeface="Cambria Math" panose="02040503050406030204" pitchFamily="18" charset="0"/>
                      </a:rPr>
                      <m:t> </m:t>
                    </m:r>
                  </m:oMath>
                </a14:m>
                <a:r>
                  <a:rPr lang="zh-CN" altLang="en-US" sz="2800" dirty="0"/>
                  <a:t>在 </a:t>
                </a:r>
                <a14:m>
                  <m:oMath xmlns:m="http://schemas.openxmlformats.org/officeDocument/2006/math">
                    <m:r>
                      <a:rPr lang="en-US" altLang="zh-CN" sz="2800" b="0" i="1" smtClean="0">
                        <a:latin typeface="Cambria Math" panose="02040503050406030204" pitchFamily="18" charset="0"/>
                      </a:rPr>
                      <m:t>𝜔</m:t>
                    </m:r>
                    <m:r>
                      <a:rPr lang="en-US" altLang="zh-CN" sz="2800" b="0" i="1" smtClean="0">
                        <a:latin typeface="Cambria Math" panose="02040503050406030204" pitchFamily="18" charset="0"/>
                      </a:rPr>
                      <m:t> </m:t>
                    </m:r>
                  </m:oMath>
                </a14:m>
                <a:r>
                  <a:rPr lang="zh-CN" altLang="en-US" sz="2800" dirty="0"/>
                  <a:t>处的偏差</a:t>
                </a:r>
                <a:r>
                  <a:rPr lang="en-US" altLang="zh-CN" sz="2800" dirty="0"/>
                  <a:t>(deviation)</a:t>
                </a:r>
                <a:endParaRPr lang="en-US" sz="2800" dirty="0"/>
              </a:p>
            </p:txBody>
          </p:sp>
        </mc:Choice>
        <mc:Fallback xmlns="">
          <p:sp>
            <p:nvSpPr>
              <p:cNvPr id="2" name="内容占位符 1"/>
              <p:cNvSpPr>
                <a:spLocks noGrp="1" noRot="1" noChangeAspect="1" noMove="1" noResize="1" noEditPoints="1" noAdjustHandles="1" noChangeArrowheads="1" noChangeShapeType="1" noTextEdit="1"/>
              </p:cNvSpPr>
              <p:nvPr>
                <p:ph idx="1"/>
              </p:nvPr>
            </p:nvSpPr>
            <p:spPr>
              <a:blipFill rotWithShape="0">
                <a:blip r:embed="rId2"/>
                <a:stretch>
                  <a:fillRect t="-2156"/>
                </a:stretch>
              </a:blipFill>
            </p:spPr>
            <p:txBody>
              <a:bodyPr/>
              <a:lstStyle/>
              <a:p>
                <a:r>
                  <a:rPr lang="zh-CN" altLang="en-US">
                    <a:noFill/>
                  </a:rPr>
                  <a:t> </a:t>
                </a:r>
              </a:p>
            </p:txBody>
          </p:sp>
        </mc:Fallback>
      </mc:AlternateContent>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kumimoji="1" lang="zh-CN" altLang="en-US" dirty="0"/>
              <a:t>三门问题（</a:t>
            </a:r>
            <a:r>
              <a:rPr kumimoji="1" lang="en-US" altLang="zh-CN" dirty="0"/>
              <a:t>Monty Hall Problem</a:t>
            </a:r>
            <a:r>
              <a:rPr kumimoji="1" lang="zh-CN" altLang="en-US" dirty="0"/>
              <a:t>）</a:t>
            </a:r>
          </a:p>
        </p:txBody>
      </p:sp>
      <p:pic>
        <p:nvPicPr>
          <p:cNvPr id="4" name="Picture 3">
            <a:hlinkClick r:id="rId2"/>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76263" y="3197225"/>
            <a:ext cx="5124450" cy="29241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pic>
        <p:nvPicPr>
          <p:cNvPr id="5" name="Picture 4"/>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838825" y="1533525"/>
            <a:ext cx="2857500" cy="23431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40748713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标题 1"/>
          <p:cNvSpPr>
            <a:spLocks noGrp="1"/>
          </p:cNvSpPr>
          <p:nvPr>
            <p:ph type="title"/>
          </p:nvPr>
        </p:nvSpPr>
        <p:spPr/>
        <p:txBody>
          <a:bodyPr/>
          <a:lstStyle/>
          <a:p>
            <a:r>
              <a:rPr lang="zh-CN" altLang="en-US"/>
              <a:t>期望值的直接计算</a:t>
            </a:r>
            <a:endParaRPr lang="en-US" altLang="zh-CN"/>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sz="2400" dirty="0"/>
                  <a:t>例：求扔一个骰子所得点数的期望值</a:t>
                </a:r>
                <a:r>
                  <a:rPr lang="zh-CN" altLang="zh-CN" sz="2400" dirty="0"/>
                  <a:t>。</a:t>
                </a:r>
                <a:endParaRPr lang="en-US" altLang="zh-CN" sz="2400" dirty="0"/>
              </a:p>
              <a:p>
                <a:pPr marL="0" indent="0">
                  <a:buNone/>
                </a:pPr>
                <a14:m>
                  <m:oMathPara xmlns:m="http://schemas.openxmlformats.org/officeDocument/2006/math">
                    <m:oMathParaPr>
                      <m:jc m:val="centerGroup"/>
                    </m:oMathParaPr>
                    <m:oMath xmlns:m="http://schemas.openxmlformats.org/officeDocument/2006/math">
                      <m:r>
                        <m:rPr>
                          <m:sty m:val="p"/>
                        </m:rPr>
                        <a:rPr lang="en-US" altLang="zh-CN" sz="2400" b="0" i="0" smtClean="0">
                          <a:latin typeface="Cambria Math" panose="02040503050406030204" pitchFamily="18" charset="0"/>
                        </a:rPr>
                        <m:t>Ex</m:t>
                      </m:r>
                      <m:d>
                        <m:dPr>
                          <m:begChr m:val="["/>
                          <m:endChr m:val="]"/>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𝑋</m:t>
                          </m:r>
                        </m:e>
                      </m:d>
                      <m:r>
                        <a:rPr lang="en-US" altLang="zh-CN" sz="2400" b="0" i="1" smtClean="0">
                          <a:latin typeface="Cambria Math" panose="02040503050406030204" pitchFamily="18" charset="0"/>
                        </a:rPr>
                        <m:t>=</m:t>
                      </m:r>
                      <m:f>
                        <m:fPr>
                          <m:ctrlPr>
                            <a:rPr lang="en-US" altLang="zh-CN" sz="2400" b="0" i="1" smtClean="0">
                              <a:latin typeface="Cambria Math" panose="02040503050406030204" pitchFamily="18" charset="0"/>
                            </a:rPr>
                          </m:ctrlPr>
                        </m:fPr>
                        <m:num>
                          <m:r>
                            <a:rPr lang="en-US" altLang="zh-CN" sz="2400" b="0" i="1" smtClean="0">
                              <a:latin typeface="Cambria Math" panose="02040503050406030204" pitchFamily="18" charset="0"/>
                            </a:rPr>
                            <m:t>1</m:t>
                          </m:r>
                        </m:num>
                        <m:den>
                          <m:r>
                            <a:rPr lang="en-US" altLang="zh-CN" sz="2400" b="0" i="1" smtClean="0">
                              <a:latin typeface="Cambria Math" panose="02040503050406030204" pitchFamily="18" charset="0"/>
                            </a:rPr>
                            <m:t>6</m:t>
                          </m:r>
                        </m:den>
                      </m:f>
                      <m:r>
                        <a:rPr lang="en-US" altLang="zh-CN" sz="2400" b="0" i="1" smtClean="0">
                          <a:latin typeface="Cambria Math" panose="02040503050406030204" pitchFamily="18" charset="0"/>
                        </a:rPr>
                        <m:t>⋅1+</m:t>
                      </m:r>
                      <m:f>
                        <m:fPr>
                          <m:ctrlPr>
                            <a:rPr lang="en-US" altLang="zh-CN" sz="2400" i="1">
                              <a:latin typeface="Cambria Math" panose="02040503050406030204" pitchFamily="18" charset="0"/>
                            </a:rPr>
                          </m:ctrlPr>
                        </m:fPr>
                        <m:num>
                          <m:r>
                            <a:rPr lang="en-US" altLang="zh-CN" sz="2400" i="1">
                              <a:latin typeface="Cambria Math" panose="02040503050406030204" pitchFamily="18" charset="0"/>
                            </a:rPr>
                            <m:t>1</m:t>
                          </m:r>
                        </m:num>
                        <m:den>
                          <m:r>
                            <a:rPr lang="en-US" altLang="zh-CN" sz="2400" i="1">
                              <a:latin typeface="Cambria Math" panose="02040503050406030204" pitchFamily="18" charset="0"/>
                            </a:rPr>
                            <m:t>6</m:t>
                          </m:r>
                        </m:den>
                      </m:f>
                      <m:r>
                        <a:rPr lang="en-US" altLang="zh-CN" sz="2400" i="1">
                          <a:latin typeface="Cambria Math" panose="02040503050406030204" pitchFamily="18" charset="0"/>
                        </a:rPr>
                        <m:t>⋅</m:t>
                      </m:r>
                      <m:r>
                        <a:rPr lang="en-US" altLang="zh-CN" sz="2400" b="0" i="1" smtClean="0">
                          <a:latin typeface="Cambria Math" panose="02040503050406030204" pitchFamily="18" charset="0"/>
                        </a:rPr>
                        <m:t>2</m:t>
                      </m:r>
                      <m:r>
                        <a:rPr lang="en-US" altLang="zh-CN" sz="2400" i="1">
                          <a:latin typeface="Cambria Math" panose="02040503050406030204" pitchFamily="18" charset="0"/>
                        </a:rPr>
                        <m:t>+</m:t>
                      </m:r>
                      <m:f>
                        <m:fPr>
                          <m:ctrlPr>
                            <a:rPr lang="en-US" altLang="zh-CN" sz="2400" i="1">
                              <a:latin typeface="Cambria Math" panose="02040503050406030204" pitchFamily="18" charset="0"/>
                            </a:rPr>
                          </m:ctrlPr>
                        </m:fPr>
                        <m:num>
                          <m:r>
                            <a:rPr lang="en-US" altLang="zh-CN" sz="2400" i="1">
                              <a:latin typeface="Cambria Math" panose="02040503050406030204" pitchFamily="18" charset="0"/>
                            </a:rPr>
                            <m:t>1</m:t>
                          </m:r>
                        </m:num>
                        <m:den>
                          <m:r>
                            <a:rPr lang="en-US" altLang="zh-CN" sz="2400" i="1">
                              <a:latin typeface="Cambria Math" panose="02040503050406030204" pitchFamily="18" charset="0"/>
                            </a:rPr>
                            <m:t>6</m:t>
                          </m:r>
                        </m:den>
                      </m:f>
                      <m:r>
                        <a:rPr lang="en-US" altLang="zh-CN" sz="2400" i="1">
                          <a:latin typeface="Cambria Math" panose="02040503050406030204" pitchFamily="18" charset="0"/>
                        </a:rPr>
                        <m:t>⋅</m:t>
                      </m:r>
                      <m:r>
                        <a:rPr lang="en-US" altLang="zh-CN" sz="2400" b="0" i="1" smtClean="0">
                          <a:latin typeface="Cambria Math" panose="02040503050406030204" pitchFamily="18" charset="0"/>
                        </a:rPr>
                        <m:t>3</m:t>
                      </m:r>
                      <m:r>
                        <a:rPr lang="en-US" altLang="zh-CN" sz="2400" i="1">
                          <a:latin typeface="Cambria Math" panose="02040503050406030204" pitchFamily="18" charset="0"/>
                        </a:rPr>
                        <m:t>+</m:t>
                      </m:r>
                      <m:f>
                        <m:fPr>
                          <m:ctrlPr>
                            <a:rPr lang="en-US" altLang="zh-CN" sz="2400" i="1">
                              <a:latin typeface="Cambria Math" panose="02040503050406030204" pitchFamily="18" charset="0"/>
                            </a:rPr>
                          </m:ctrlPr>
                        </m:fPr>
                        <m:num>
                          <m:r>
                            <a:rPr lang="en-US" altLang="zh-CN" sz="2400" i="1">
                              <a:latin typeface="Cambria Math" panose="02040503050406030204" pitchFamily="18" charset="0"/>
                            </a:rPr>
                            <m:t>1</m:t>
                          </m:r>
                        </m:num>
                        <m:den>
                          <m:r>
                            <a:rPr lang="en-US" altLang="zh-CN" sz="2400" i="1">
                              <a:latin typeface="Cambria Math" panose="02040503050406030204" pitchFamily="18" charset="0"/>
                            </a:rPr>
                            <m:t>6</m:t>
                          </m:r>
                        </m:den>
                      </m:f>
                      <m:r>
                        <a:rPr lang="en-US" altLang="zh-CN" sz="2400" i="1">
                          <a:latin typeface="Cambria Math" panose="02040503050406030204" pitchFamily="18" charset="0"/>
                        </a:rPr>
                        <m:t>⋅</m:t>
                      </m:r>
                      <m:r>
                        <a:rPr lang="en-US" altLang="zh-CN" sz="2400" b="0" i="1" smtClean="0">
                          <a:latin typeface="Cambria Math" panose="02040503050406030204" pitchFamily="18" charset="0"/>
                        </a:rPr>
                        <m:t>4</m:t>
                      </m:r>
                      <m:r>
                        <a:rPr lang="en-US" altLang="zh-CN" sz="2400" i="1">
                          <a:latin typeface="Cambria Math" panose="02040503050406030204" pitchFamily="18" charset="0"/>
                        </a:rPr>
                        <m:t>+</m:t>
                      </m:r>
                      <m:f>
                        <m:fPr>
                          <m:ctrlPr>
                            <a:rPr lang="en-US" altLang="zh-CN" sz="2400" i="1">
                              <a:latin typeface="Cambria Math" panose="02040503050406030204" pitchFamily="18" charset="0"/>
                            </a:rPr>
                          </m:ctrlPr>
                        </m:fPr>
                        <m:num>
                          <m:r>
                            <a:rPr lang="en-US" altLang="zh-CN" sz="2400" i="1">
                              <a:latin typeface="Cambria Math" panose="02040503050406030204" pitchFamily="18" charset="0"/>
                            </a:rPr>
                            <m:t>1</m:t>
                          </m:r>
                        </m:num>
                        <m:den>
                          <m:r>
                            <a:rPr lang="en-US" altLang="zh-CN" sz="2400" i="1">
                              <a:latin typeface="Cambria Math" panose="02040503050406030204" pitchFamily="18" charset="0"/>
                            </a:rPr>
                            <m:t>6</m:t>
                          </m:r>
                        </m:den>
                      </m:f>
                      <m:r>
                        <a:rPr lang="en-US" altLang="zh-CN" sz="2400" i="1">
                          <a:latin typeface="Cambria Math" panose="02040503050406030204" pitchFamily="18" charset="0"/>
                        </a:rPr>
                        <m:t>⋅</m:t>
                      </m:r>
                      <m:r>
                        <a:rPr lang="en-US" altLang="zh-CN" sz="2400" b="0" i="1" smtClean="0">
                          <a:latin typeface="Cambria Math" panose="02040503050406030204" pitchFamily="18" charset="0"/>
                        </a:rPr>
                        <m:t>5</m:t>
                      </m:r>
                      <m:r>
                        <a:rPr lang="en-US" altLang="zh-CN" sz="2400" i="1">
                          <a:latin typeface="Cambria Math" panose="02040503050406030204" pitchFamily="18" charset="0"/>
                        </a:rPr>
                        <m:t>+</m:t>
                      </m:r>
                      <m:f>
                        <m:fPr>
                          <m:ctrlPr>
                            <a:rPr lang="en-US" altLang="zh-CN" sz="2400" i="1">
                              <a:latin typeface="Cambria Math" panose="02040503050406030204" pitchFamily="18" charset="0"/>
                            </a:rPr>
                          </m:ctrlPr>
                        </m:fPr>
                        <m:num>
                          <m:r>
                            <a:rPr lang="en-US" altLang="zh-CN" sz="2400" i="1">
                              <a:latin typeface="Cambria Math" panose="02040503050406030204" pitchFamily="18" charset="0"/>
                            </a:rPr>
                            <m:t>1</m:t>
                          </m:r>
                        </m:num>
                        <m:den>
                          <m:r>
                            <a:rPr lang="en-US" altLang="zh-CN" sz="2400" i="1">
                              <a:latin typeface="Cambria Math" panose="02040503050406030204" pitchFamily="18" charset="0"/>
                            </a:rPr>
                            <m:t>6</m:t>
                          </m:r>
                        </m:den>
                      </m:f>
                      <m:r>
                        <a:rPr lang="en-US" altLang="zh-CN" sz="2400" i="1">
                          <a:latin typeface="Cambria Math" panose="02040503050406030204" pitchFamily="18" charset="0"/>
                        </a:rPr>
                        <m:t>⋅</m:t>
                      </m:r>
                      <m:r>
                        <a:rPr lang="en-US" altLang="zh-CN" sz="2400" b="0" i="1" smtClean="0">
                          <a:latin typeface="Cambria Math" panose="02040503050406030204" pitchFamily="18" charset="0"/>
                        </a:rPr>
                        <m:t>6=</m:t>
                      </m:r>
                      <m:f>
                        <m:fPr>
                          <m:ctrlPr>
                            <a:rPr lang="en-US" altLang="zh-CN" sz="2400" b="0" i="1" smtClean="0">
                              <a:latin typeface="Cambria Math" panose="02040503050406030204" pitchFamily="18" charset="0"/>
                            </a:rPr>
                          </m:ctrlPr>
                        </m:fPr>
                        <m:num>
                          <m:r>
                            <a:rPr lang="en-US" altLang="zh-CN" sz="2400" b="0" i="1" smtClean="0">
                              <a:latin typeface="Cambria Math" panose="02040503050406030204" pitchFamily="18" charset="0"/>
                            </a:rPr>
                            <m:t>21</m:t>
                          </m:r>
                        </m:num>
                        <m:den>
                          <m:r>
                            <a:rPr lang="en-US" altLang="zh-CN" sz="2400" b="0" i="1" smtClean="0">
                              <a:latin typeface="Cambria Math" panose="02040503050406030204" pitchFamily="18" charset="0"/>
                            </a:rPr>
                            <m:t>6</m:t>
                          </m:r>
                        </m:den>
                      </m:f>
                      <m:r>
                        <a:rPr lang="en-US" altLang="zh-CN" sz="2400" b="0" i="1" smtClean="0">
                          <a:latin typeface="Cambria Math" panose="02040503050406030204" pitchFamily="18" charset="0"/>
                        </a:rPr>
                        <m:t>=</m:t>
                      </m:r>
                      <m:f>
                        <m:fPr>
                          <m:ctrlPr>
                            <a:rPr lang="en-US" altLang="zh-CN" sz="2400" b="0" i="1" smtClean="0">
                              <a:latin typeface="Cambria Math" panose="02040503050406030204" pitchFamily="18" charset="0"/>
                            </a:rPr>
                          </m:ctrlPr>
                        </m:fPr>
                        <m:num>
                          <m:r>
                            <a:rPr lang="en-US" altLang="zh-CN" sz="2400" b="0" i="1" smtClean="0">
                              <a:latin typeface="Cambria Math" panose="02040503050406030204" pitchFamily="18" charset="0"/>
                            </a:rPr>
                            <m:t>7</m:t>
                          </m:r>
                        </m:num>
                        <m:den>
                          <m:r>
                            <a:rPr lang="en-US" altLang="zh-CN" sz="2400" b="0" i="1" smtClean="0">
                              <a:latin typeface="Cambria Math" panose="02040503050406030204" pitchFamily="18" charset="0"/>
                            </a:rPr>
                            <m:t>2</m:t>
                          </m:r>
                        </m:den>
                      </m:f>
                    </m:oMath>
                  </m:oMathPara>
                </a14:m>
                <a:endParaRPr lang="en-US" altLang="zh-CN" sz="2400" dirty="0"/>
              </a:p>
              <a:p>
                <a:endParaRPr lang="en-US" altLang="zh-CN" sz="2400" dirty="0"/>
              </a:p>
              <a:p>
                <a:r>
                  <a:rPr lang="zh-CN" altLang="en-US" sz="2400" dirty="0"/>
                  <a:t>例：扔三个硬币，求头面朝上硬币个数的</a:t>
                </a:r>
                <a:r>
                  <a:rPr lang="en-US" altLang="zh-CN" sz="2400" dirty="0"/>
                  <a:t> </a:t>
                </a:r>
                <a:r>
                  <a:rPr lang="zh-CN" altLang="en-US" sz="2400" dirty="0"/>
                  <a:t>期望值。</a:t>
                </a:r>
                <a:endParaRPr lang="en-US" altLang="zh-CN" sz="2400" dirty="0"/>
              </a:p>
              <a:p>
                <a:pPr marL="0" indent="0">
                  <a:buNone/>
                </a:pPr>
                <a14:m>
                  <m:oMathPara xmlns:m="http://schemas.openxmlformats.org/officeDocument/2006/math">
                    <m:oMathParaPr>
                      <m:jc m:val="centerGroup"/>
                    </m:oMathParaPr>
                    <m:oMath xmlns:m="http://schemas.openxmlformats.org/officeDocument/2006/math">
                      <m:r>
                        <m:rPr>
                          <m:sty m:val="p"/>
                        </m:rPr>
                        <a:rPr lang="en-US" altLang="zh-CN" sz="2400">
                          <a:latin typeface="Cambria Math" panose="02040503050406030204" pitchFamily="18" charset="0"/>
                        </a:rPr>
                        <m:t>Ex</m:t>
                      </m:r>
                      <m:d>
                        <m:dPr>
                          <m:begChr m:val="["/>
                          <m:endChr m:val="]"/>
                          <m:ctrlPr>
                            <a:rPr lang="en-US" altLang="zh-CN" sz="2400" i="1">
                              <a:latin typeface="Cambria Math" panose="02040503050406030204" pitchFamily="18" charset="0"/>
                            </a:rPr>
                          </m:ctrlPr>
                        </m:dPr>
                        <m:e>
                          <m:r>
                            <a:rPr lang="en-US" altLang="zh-CN" sz="2400" i="1">
                              <a:latin typeface="Cambria Math" panose="02040503050406030204" pitchFamily="18" charset="0"/>
                            </a:rPr>
                            <m:t>𝑋</m:t>
                          </m:r>
                        </m:e>
                      </m:d>
                      <m:r>
                        <a:rPr lang="en-US" altLang="zh-CN" sz="2400" i="1">
                          <a:latin typeface="Cambria Math" panose="02040503050406030204" pitchFamily="18" charset="0"/>
                        </a:rPr>
                        <m:t>=</m:t>
                      </m:r>
                      <m:f>
                        <m:fPr>
                          <m:ctrlPr>
                            <a:rPr lang="en-US" altLang="zh-CN" sz="2400" i="1">
                              <a:latin typeface="Cambria Math" panose="02040503050406030204" pitchFamily="18" charset="0"/>
                            </a:rPr>
                          </m:ctrlPr>
                        </m:fPr>
                        <m:num>
                          <m:r>
                            <a:rPr lang="en-US" altLang="zh-CN" sz="2400" i="1">
                              <a:latin typeface="Cambria Math" panose="02040503050406030204" pitchFamily="18" charset="0"/>
                            </a:rPr>
                            <m:t>1</m:t>
                          </m:r>
                        </m:num>
                        <m:den>
                          <m:r>
                            <a:rPr lang="en-US" altLang="zh-CN" sz="2400" b="0" i="1" smtClean="0">
                              <a:latin typeface="Cambria Math" panose="02040503050406030204" pitchFamily="18" charset="0"/>
                            </a:rPr>
                            <m:t>8</m:t>
                          </m:r>
                        </m:den>
                      </m:f>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𝑋</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𝐻𝐻𝐻</m:t>
                          </m:r>
                        </m:e>
                      </m:d>
                      <m:r>
                        <a:rPr lang="en-US" altLang="zh-CN" sz="2400" b="0" i="1" smtClean="0">
                          <a:latin typeface="Cambria Math" panose="02040503050406030204" pitchFamily="18" charset="0"/>
                        </a:rPr>
                        <m:t>+</m:t>
                      </m:r>
                      <m:r>
                        <a:rPr lang="en-US" altLang="zh-CN" sz="2400" i="1">
                          <a:latin typeface="Cambria Math" panose="02040503050406030204" pitchFamily="18" charset="0"/>
                        </a:rPr>
                        <m:t>𝑋</m:t>
                      </m:r>
                      <m:d>
                        <m:dPr>
                          <m:ctrlPr>
                            <a:rPr lang="en-US" altLang="zh-CN" sz="2400" i="1">
                              <a:latin typeface="Cambria Math" panose="02040503050406030204" pitchFamily="18" charset="0"/>
                            </a:rPr>
                          </m:ctrlPr>
                        </m:dPr>
                        <m:e>
                          <m:r>
                            <a:rPr lang="en-US" altLang="zh-CN" sz="2400" i="1">
                              <a:latin typeface="Cambria Math" panose="02040503050406030204" pitchFamily="18" charset="0"/>
                            </a:rPr>
                            <m:t>𝐻𝐻</m:t>
                          </m:r>
                          <m:r>
                            <a:rPr lang="en-US" altLang="zh-CN" sz="2400" b="0" i="1" smtClean="0">
                              <a:latin typeface="Cambria Math" panose="02040503050406030204" pitchFamily="18" charset="0"/>
                            </a:rPr>
                            <m:t>𝑇</m:t>
                          </m:r>
                        </m:e>
                      </m:d>
                      <m:r>
                        <a:rPr lang="en-US" altLang="zh-CN" sz="2400" i="1">
                          <a:latin typeface="Cambria Math" panose="02040503050406030204" pitchFamily="18" charset="0"/>
                        </a:rPr>
                        <m:t>+</m:t>
                      </m:r>
                      <m:r>
                        <a:rPr lang="en-US" altLang="zh-CN" sz="2400" i="1">
                          <a:latin typeface="Cambria Math" panose="02040503050406030204" pitchFamily="18" charset="0"/>
                        </a:rPr>
                        <m:t>𝑋</m:t>
                      </m:r>
                      <m:d>
                        <m:dPr>
                          <m:ctrlPr>
                            <a:rPr lang="en-US" altLang="zh-CN" sz="2400" i="1">
                              <a:latin typeface="Cambria Math" panose="02040503050406030204" pitchFamily="18" charset="0"/>
                            </a:rPr>
                          </m:ctrlPr>
                        </m:dPr>
                        <m:e>
                          <m:r>
                            <a:rPr lang="en-US" altLang="zh-CN" sz="2400" i="1">
                              <a:latin typeface="Cambria Math" panose="02040503050406030204" pitchFamily="18" charset="0"/>
                            </a:rPr>
                            <m:t>𝐻</m:t>
                          </m:r>
                          <m:r>
                            <a:rPr lang="en-US" altLang="zh-CN" sz="2400" b="0" i="1" smtClean="0">
                              <a:latin typeface="Cambria Math" panose="02040503050406030204" pitchFamily="18" charset="0"/>
                            </a:rPr>
                            <m:t>𝑇</m:t>
                          </m:r>
                          <m:r>
                            <a:rPr lang="en-US" altLang="zh-CN" sz="2400" i="1">
                              <a:latin typeface="Cambria Math" panose="02040503050406030204" pitchFamily="18" charset="0"/>
                            </a:rPr>
                            <m:t>𝐻</m:t>
                          </m:r>
                        </m:e>
                      </m:d>
                      <m:r>
                        <a:rPr lang="en-US" altLang="zh-CN" sz="2400" i="1">
                          <a:latin typeface="Cambria Math" panose="02040503050406030204" pitchFamily="18" charset="0"/>
                        </a:rPr>
                        <m:t>+</m:t>
                      </m:r>
                      <m:r>
                        <a:rPr lang="en-US" altLang="zh-CN" sz="2400" i="1">
                          <a:latin typeface="Cambria Math" panose="02040503050406030204" pitchFamily="18" charset="0"/>
                        </a:rPr>
                        <m:t>𝑋</m:t>
                      </m:r>
                      <m:d>
                        <m:dPr>
                          <m:ctrlPr>
                            <a:rPr lang="en-US" altLang="zh-CN" sz="2400" i="1">
                              <a:latin typeface="Cambria Math" panose="02040503050406030204" pitchFamily="18" charset="0"/>
                            </a:rPr>
                          </m:ctrlPr>
                        </m:dPr>
                        <m:e>
                          <m:r>
                            <a:rPr lang="en-US" altLang="zh-CN" sz="2400" i="1">
                              <a:latin typeface="Cambria Math" panose="02040503050406030204" pitchFamily="18" charset="0"/>
                            </a:rPr>
                            <m:t>𝐻</m:t>
                          </m:r>
                          <m:r>
                            <a:rPr lang="en-US" altLang="zh-CN" sz="2400" b="0" i="1" smtClean="0">
                              <a:latin typeface="Cambria Math" panose="02040503050406030204" pitchFamily="18" charset="0"/>
                            </a:rPr>
                            <m:t>𝑇𝑇</m:t>
                          </m:r>
                        </m:e>
                      </m:d>
                      <m:r>
                        <a:rPr lang="en-US" altLang="zh-CN" sz="2400" i="1">
                          <a:latin typeface="Cambria Math" panose="02040503050406030204" pitchFamily="18" charset="0"/>
                        </a:rPr>
                        <m:t>+</m:t>
                      </m:r>
                    </m:oMath>
                  </m:oMathPara>
                </a14:m>
                <a:endParaRPr lang="en-US" altLang="zh-CN" sz="2400" i="1" dirty="0">
                  <a:latin typeface="Cambria Math" panose="02040503050406030204" pitchFamily="18" charset="0"/>
                </a:endParaRPr>
              </a:p>
              <a:p>
                <a:pPr marL="0" indent="0">
                  <a:buNone/>
                </a:pPr>
                <a:r>
                  <a:rPr lang="en-US" altLang="zh-CN" sz="2400" dirty="0"/>
                  <a:t>                        </a:t>
                </a:r>
                <a14:m>
                  <m:oMath xmlns:m="http://schemas.openxmlformats.org/officeDocument/2006/math">
                    <m:r>
                      <a:rPr lang="en-US" altLang="zh-CN" sz="2400" i="1">
                        <a:latin typeface="Cambria Math" panose="02040503050406030204" pitchFamily="18" charset="0"/>
                      </a:rPr>
                      <m:t>𝑋</m:t>
                    </m:r>
                    <m:d>
                      <m:dPr>
                        <m:ctrlPr>
                          <a:rPr lang="en-US" altLang="zh-CN" sz="2400" i="1">
                            <a:latin typeface="Cambria Math" panose="02040503050406030204" pitchFamily="18" charset="0"/>
                          </a:rPr>
                        </m:ctrlPr>
                      </m:dPr>
                      <m:e>
                        <m:r>
                          <a:rPr lang="en-US" altLang="zh-CN" sz="2400" b="0" i="1" smtClean="0">
                            <a:latin typeface="Cambria Math" panose="02040503050406030204" pitchFamily="18" charset="0"/>
                          </a:rPr>
                          <m:t>𝑇</m:t>
                        </m:r>
                        <m:r>
                          <a:rPr lang="en-US" altLang="zh-CN" sz="2400" i="1">
                            <a:latin typeface="Cambria Math" panose="02040503050406030204" pitchFamily="18" charset="0"/>
                          </a:rPr>
                          <m:t>𝐻𝐻</m:t>
                        </m:r>
                      </m:e>
                    </m:d>
                    <m:r>
                      <a:rPr lang="en-US" altLang="zh-CN" sz="2400" i="1">
                        <a:latin typeface="Cambria Math" panose="02040503050406030204" pitchFamily="18" charset="0"/>
                      </a:rPr>
                      <m:t>+</m:t>
                    </m:r>
                    <m:r>
                      <a:rPr lang="en-US" altLang="zh-CN" sz="2400" i="1">
                        <a:latin typeface="Cambria Math" panose="02040503050406030204" pitchFamily="18" charset="0"/>
                      </a:rPr>
                      <m:t>𝑋</m:t>
                    </m:r>
                    <m:d>
                      <m:dPr>
                        <m:ctrlPr>
                          <a:rPr lang="en-US" altLang="zh-CN" sz="2400" i="1">
                            <a:latin typeface="Cambria Math" panose="02040503050406030204" pitchFamily="18" charset="0"/>
                          </a:rPr>
                        </m:ctrlPr>
                      </m:dPr>
                      <m:e>
                        <m:r>
                          <a:rPr lang="en-US" altLang="zh-CN" sz="2400" b="0" i="1" smtClean="0">
                            <a:latin typeface="Cambria Math" panose="02040503050406030204" pitchFamily="18" charset="0"/>
                          </a:rPr>
                          <m:t>𝑇</m:t>
                        </m:r>
                        <m:r>
                          <a:rPr lang="en-US" altLang="zh-CN" sz="2400" i="1">
                            <a:latin typeface="Cambria Math" panose="02040503050406030204" pitchFamily="18" charset="0"/>
                          </a:rPr>
                          <m:t>𝐻</m:t>
                        </m:r>
                        <m:r>
                          <a:rPr lang="en-US" altLang="zh-CN" sz="2400" b="0" i="1" smtClean="0">
                            <a:latin typeface="Cambria Math" panose="02040503050406030204" pitchFamily="18" charset="0"/>
                          </a:rPr>
                          <m:t>𝑇</m:t>
                        </m:r>
                      </m:e>
                    </m:d>
                    <m:r>
                      <a:rPr lang="en-US" altLang="zh-CN" sz="2400" i="1">
                        <a:latin typeface="Cambria Math" panose="02040503050406030204" pitchFamily="18" charset="0"/>
                      </a:rPr>
                      <m:t>+</m:t>
                    </m:r>
                    <m:r>
                      <a:rPr lang="en-US" altLang="zh-CN" sz="2400" i="1">
                        <a:latin typeface="Cambria Math" panose="02040503050406030204" pitchFamily="18" charset="0"/>
                      </a:rPr>
                      <m:t>𝑋</m:t>
                    </m:r>
                    <m:d>
                      <m:dPr>
                        <m:ctrlPr>
                          <a:rPr lang="en-US" altLang="zh-CN" sz="2400" i="1">
                            <a:latin typeface="Cambria Math" panose="02040503050406030204" pitchFamily="18" charset="0"/>
                          </a:rPr>
                        </m:ctrlPr>
                      </m:dPr>
                      <m:e>
                        <m:r>
                          <a:rPr lang="en-US" altLang="zh-CN" sz="2400" b="0" i="1" smtClean="0">
                            <a:latin typeface="Cambria Math" panose="02040503050406030204" pitchFamily="18" charset="0"/>
                          </a:rPr>
                          <m:t>𝑇𝑇</m:t>
                        </m:r>
                        <m:r>
                          <a:rPr lang="en-US" altLang="zh-CN" sz="2400" i="1">
                            <a:latin typeface="Cambria Math" panose="02040503050406030204" pitchFamily="18" charset="0"/>
                          </a:rPr>
                          <m:t>𝐻</m:t>
                        </m:r>
                      </m:e>
                    </m:d>
                    <m:r>
                      <a:rPr lang="en-US" altLang="zh-CN" sz="2400" i="1">
                        <a:latin typeface="Cambria Math" panose="02040503050406030204" pitchFamily="18" charset="0"/>
                      </a:rPr>
                      <m:t>+</m:t>
                    </m:r>
                    <m:r>
                      <a:rPr lang="en-US" altLang="zh-CN" sz="2400" i="1">
                        <a:latin typeface="Cambria Math" panose="02040503050406030204" pitchFamily="18" charset="0"/>
                      </a:rPr>
                      <m:t>𝑋</m:t>
                    </m:r>
                    <m:d>
                      <m:dPr>
                        <m:ctrlPr>
                          <a:rPr lang="en-US" altLang="zh-CN" sz="2400" i="1">
                            <a:latin typeface="Cambria Math" panose="02040503050406030204" pitchFamily="18" charset="0"/>
                          </a:rPr>
                        </m:ctrlPr>
                      </m:dPr>
                      <m:e>
                        <m:r>
                          <a:rPr lang="en-US" altLang="zh-CN" sz="2400" b="0" i="1" smtClean="0">
                            <a:latin typeface="Cambria Math" panose="02040503050406030204" pitchFamily="18" charset="0"/>
                          </a:rPr>
                          <m:t>𝑇𝑇𝑇</m:t>
                        </m:r>
                      </m:e>
                    </m:d>
                    <m:r>
                      <a:rPr lang="en-US" altLang="zh-CN" sz="2400" b="0" i="1" smtClean="0">
                        <a:latin typeface="Cambria Math" panose="02040503050406030204" pitchFamily="18" charset="0"/>
                      </a:rPr>
                      <m:t>]</m:t>
                    </m:r>
                  </m:oMath>
                </a14:m>
                <a:endParaRPr lang="en-US" altLang="zh-CN" sz="2400"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m:t>
                      </m:r>
                      <m:f>
                        <m:fPr>
                          <m:ctrlPr>
                            <a:rPr lang="en-US" altLang="zh-CN" sz="2400" b="0" i="1" smtClean="0">
                              <a:latin typeface="Cambria Math" panose="02040503050406030204" pitchFamily="18" charset="0"/>
                            </a:rPr>
                          </m:ctrlPr>
                        </m:fPr>
                        <m:num>
                          <m:r>
                            <a:rPr lang="en-US" altLang="zh-CN" sz="2400" b="0" i="1" smtClean="0">
                              <a:latin typeface="Cambria Math" panose="02040503050406030204" pitchFamily="18" charset="0"/>
                            </a:rPr>
                            <m:t>1</m:t>
                          </m:r>
                        </m:num>
                        <m:den>
                          <m:r>
                            <a:rPr lang="en-US" altLang="zh-CN" sz="2400" b="0" i="1" smtClean="0">
                              <a:latin typeface="Cambria Math" panose="02040503050406030204" pitchFamily="18" charset="0"/>
                            </a:rPr>
                            <m:t>8</m:t>
                          </m:r>
                        </m:den>
                      </m:f>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3+2+2+2+1+1+1+0</m:t>
                          </m:r>
                        </m:e>
                      </m:d>
                      <m:r>
                        <a:rPr lang="en-US" altLang="zh-CN" sz="2400" b="0" i="1" smtClean="0">
                          <a:latin typeface="Cambria Math" panose="02040503050406030204" pitchFamily="18" charset="0"/>
                        </a:rPr>
                        <m:t>=</m:t>
                      </m:r>
                      <m:f>
                        <m:fPr>
                          <m:ctrlPr>
                            <a:rPr lang="en-US" altLang="zh-CN" sz="2400" b="0" i="1" smtClean="0">
                              <a:latin typeface="Cambria Math" panose="02040503050406030204" pitchFamily="18" charset="0"/>
                            </a:rPr>
                          </m:ctrlPr>
                        </m:fPr>
                        <m:num>
                          <m:r>
                            <a:rPr lang="en-US" altLang="zh-CN" sz="2400" b="0" i="1" smtClean="0">
                              <a:latin typeface="Cambria Math" panose="02040503050406030204" pitchFamily="18" charset="0"/>
                            </a:rPr>
                            <m:t>3</m:t>
                          </m:r>
                        </m:num>
                        <m:den>
                          <m:r>
                            <a:rPr lang="en-US" altLang="zh-CN" sz="2400" b="0" i="1" smtClean="0">
                              <a:latin typeface="Cambria Math" panose="02040503050406030204" pitchFamily="18" charset="0"/>
                            </a:rPr>
                            <m:t>2</m:t>
                          </m:r>
                        </m:den>
                      </m:f>
                    </m:oMath>
                  </m:oMathPara>
                </a14:m>
                <a:endParaRPr lang="en-US" altLang="zh-CN" sz="2400"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0">
                <a:blip r:embed="rId2"/>
                <a:stretch>
                  <a:fillRect t="-1482"/>
                </a:stretch>
              </a:blipFill>
            </p:spPr>
            <p:txBody>
              <a:bodyPr/>
              <a:lstStyle/>
              <a:p>
                <a:r>
                  <a:rPr lang="en-US">
                    <a:noFill/>
                  </a:rPr>
                  <a:t> </a:t>
                </a:r>
              </a:p>
            </p:txBody>
          </p:sp>
        </mc:Fallback>
      </mc:AlternateContent>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标题 1"/>
          <p:cNvSpPr>
            <a:spLocks noGrp="1"/>
          </p:cNvSpPr>
          <p:nvPr>
            <p:ph type="title"/>
          </p:nvPr>
        </p:nvSpPr>
        <p:spPr/>
        <p:txBody>
          <a:bodyPr/>
          <a:lstStyle/>
          <a:p>
            <a:r>
              <a:rPr lang="zh-CN" altLang="en-US"/>
              <a:t>期望值的直接计算</a:t>
            </a:r>
            <a:endParaRPr lang="en-US" altLang="zh-CN"/>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sz="2400" dirty="0"/>
                  <a:t>例：求扔一个骰子所得点数的</a:t>
                </a:r>
                <a:r>
                  <a:rPr lang="zh-CN" altLang="en-US" sz="2400" b="1" dirty="0">
                    <a:solidFill>
                      <a:srgbClr val="C00000"/>
                    </a:solidFill>
                  </a:rPr>
                  <a:t>倒数</a:t>
                </a:r>
                <a:r>
                  <a:rPr lang="zh-CN" altLang="en-US" sz="2400" dirty="0"/>
                  <a:t>的期望值</a:t>
                </a:r>
                <a:r>
                  <a:rPr lang="zh-CN" altLang="zh-CN" sz="2400" dirty="0"/>
                  <a:t>。</a:t>
                </a:r>
                <a:endParaRPr lang="en-US" altLang="zh-CN" sz="2400" dirty="0"/>
              </a:p>
              <a:p>
                <a:pPr marL="0" indent="0">
                  <a:buNone/>
                </a:pPr>
                <a14:m>
                  <m:oMathPara xmlns:m="http://schemas.openxmlformats.org/officeDocument/2006/math">
                    <m:oMathParaPr>
                      <m:jc m:val="centerGroup"/>
                    </m:oMathParaPr>
                    <m:oMath xmlns:m="http://schemas.openxmlformats.org/officeDocument/2006/math">
                      <m:r>
                        <m:rPr>
                          <m:sty m:val="p"/>
                        </m:rPr>
                        <a:rPr lang="en-US" altLang="zh-CN" sz="2400" b="0" i="0" smtClean="0">
                          <a:latin typeface="Cambria Math" panose="02040503050406030204" pitchFamily="18" charset="0"/>
                        </a:rPr>
                        <m:t>Ex</m:t>
                      </m:r>
                      <m:d>
                        <m:dPr>
                          <m:begChr m:val="["/>
                          <m:endChr m:val="]"/>
                          <m:ctrlPr>
                            <a:rPr lang="en-US" altLang="zh-CN" sz="2400" b="0" i="1" smtClean="0">
                              <a:latin typeface="Cambria Math" panose="02040503050406030204" pitchFamily="18" charset="0"/>
                            </a:rPr>
                          </m:ctrlPr>
                        </m:dPr>
                        <m:e>
                          <m:f>
                            <m:fPr>
                              <m:ctrlPr>
                                <a:rPr lang="en-US" altLang="zh-CN" sz="2400" i="1">
                                  <a:latin typeface="Cambria Math" panose="02040503050406030204" pitchFamily="18" charset="0"/>
                                </a:rPr>
                              </m:ctrlPr>
                            </m:fPr>
                            <m:num>
                              <m:r>
                                <a:rPr lang="en-US" altLang="zh-CN" sz="2400" i="0">
                                  <a:latin typeface="Cambria Math" panose="02040503050406030204" pitchFamily="18" charset="0"/>
                                </a:rPr>
                                <m:t>1</m:t>
                              </m:r>
                            </m:num>
                            <m:den>
                              <m:r>
                                <a:rPr lang="en-US" altLang="zh-CN" sz="2400" b="0" i="1" smtClean="0">
                                  <a:latin typeface="Cambria Math" charset="0"/>
                                </a:rPr>
                                <m:t>𝑋</m:t>
                              </m:r>
                            </m:den>
                          </m:f>
                        </m:e>
                      </m:d>
                      <m:r>
                        <a:rPr lang="en-US" altLang="zh-CN" sz="2400" b="0" i="1" smtClean="0">
                          <a:latin typeface="Cambria Math" panose="02040503050406030204" pitchFamily="18" charset="0"/>
                        </a:rPr>
                        <m:t>=</m:t>
                      </m:r>
                      <m:f>
                        <m:fPr>
                          <m:ctrlPr>
                            <a:rPr lang="en-US" altLang="zh-CN" sz="2400" b="0" i="1" smtClean="0">
                              <a:latin typeface="Cambria Math" panose="02040503050406030204" pitchFamily="18" charset="0"/>
                            </a:rPr>
                          </m:ctrlPr>
                        </m:fPr>
                        <m:num>
                          <m:r>
                            <a:rPr lang="en-US" altLang="zh-CN" sz="2400" b="0" i="1" smtClean="0">
                              <a:latin typeface="Cambria Math" panose="02040503050406030204" pitchFamily="18" charset="0"/>
                            </a:rPr>
                            <m:t>1</m:t>
                          </m:r>
                        </m:num>
                        <m:den>
                          <m:r>
                            <a:rPr lang="en-US" altLang="zh-CN" sz="2400" b="0" i="1" smtClean="0">
                              <a:latin typeface="Cambria Math" panose="02040503050406030204" pitchFamily="18" charset="0"/>
                            </a:rPr>
                            <m:t>6</m:t>
                          </m:r>
                        </m:den>
                      </m:f>
                      <m:r>
                        <a:rPr lang="en-US" altLang="zh-CN" sz="2400" b="0" i="1" smtClean="0">
                          <a:latin typeface="Cambria Math" panose="02040503050406030204" pitchFamily="18" charset="0"/>
                        </a:rPr>
                        <m:t>⋅1+</m:t>
                      </m:r>
                      <m:f>
                        <m:fPr>
                          <m:ctrlPr>
                            <a:rPr lang="en-US" altLang="zh-CN" sz="2400" i="1">
                              <a:latin typeface="Cambria Math" panose="02040503050406030204" pitchFamily="18" charset="0"/>
                            </a:rPr>
                          </m:ctrlPr>
                        </m:fPr>
                        <m:num>
                          <m:r>
                            <a:rPr lang="en-US" altLang="zh-CN" sz="2400" i="1">
                              <a:latin typeface="Cambria Math" panose="02040503050406030204" pitchFamily="18" charset="0"/>
                            </a:rPr>
                            <m:t>1</m:t>
                          </m:r>
                        </m:num>
                        <m:den>
                          <m:r>
                            <a:rPr lang="en-US" altLang="zh-CN" sz="2400" i="1">
                              <a:latin typeface="Cambria Math" panose="02040503050406030204" pitchFamily="18" charset="0"/>
                            </a:rPr>
                            <m:t>6</m:t>
                          </m:r>
                        </m:den>
                      </m:f>
                      <m:r>
                        <a:rPr lang="en-US" altLang="zh-CN" sz="2400" i="1">
                          <a:latin typeface="Cambria Math" panose="02040503050406030204" pitchFamily="18" charset="0"/>
                        </a:rPr>
                        <m:t>⋅</m:t>
                      </m:r>
                      <m:f>
                        <m:fPr>
                          <m:ctrlPr>
                            <a:rPr lang="en-US" altLang="zh-CN" sz="2400" i="1">
                              <a:latin typeface="Cambria Math" panose="02040503050406030204" pitchFamily="18" charset="0"/>
                            </a:rPr>
                          </m:ctrlPr>
                        </m:fPr>
                        <m:num>
                          <m:r>
                            <a:rPr lang="en-US" altLang="zh-CN" sz="2400" i="1">
                              <a:latin typeface="Cambria Math" panose="02040503050406030204" pitchFamily="18" charset="0"/>
                            </a:rPr>
                            <m:t>1</m:t>
                          </m:r>
                        </m:num>
                        <m:den>
                          <m:r>
                            <a:rPr lang="en-US" altLang="zh-CN" sz="2400" b="0" i="1" smtClean="0">
                              <a:latin typeface="Cambria Math" charset="0"/>
                            </a:rPr>
                            <m:t>2</m:t>
                          </m:r>
                        </m:den>
                      </m:f>
                      <m:r>
                        <a:rPr lang="en-US" altLang="zh-CN" sz="2400" i="1">
                          <a:latin typeface="Cambria Math" panose="02040503050406030204" pitchFamily="18" charset="0"/>
                        </a:rPr>
                        <m:t>+</m:t>
                      </m:r>
                      <m:f>
                        <m:fPr>
                          <m:ctrlPr>
                            <a:rPr lang="en-US" altLang="zh-CN" sz="2400" i="1">
                              <a:latin typeface="Cambria Math" panose="02040503050406030204" pitchFamily="18" charset="0"/>
                            </a:rPr>
                          </m:ctrlPr>
                        </m:fPr>
                        <m:num>
                          <m:r>
                            <a:rPr lang="en-US" altLang="zh-CN" sz="2400" i="1">
                              <a:latin typeface="Cambria Math" panose="02040503050406030204" pitchFamily="18" charset="0"/>
                            </a:rPr>
                            <m:t>1</m:t>
                          </m:r>
                        </m:num>
                        <m:den>
                          <m:r>
                            <a:rPr lang="en-US" altLang="zh-CN" sz="2400" i="1">
                              <a:latin typeface="Cambria Math" panose="02040503050406030204" pitchFamily="18" charset="0"/>
                            </a:rPr>
                            <m:t>6</m:t>
                          </m:r>
                        </m:den>
                      </m:f>
                      <m:r>
                        <a:rPr lang="en-US" altLang="zh-CN" sz="2400" i="1">
                          <a:latin typeface="Cambria Math" panose="02040503050406030204" pitchFamily="18" charset="0"/>
                        </a:rPr>
                        <m:t>⋅</m:t>
                      </m:r>
                      <m:f>
                        <m:fPr>
                          <m:ctrlPr>
                            <a:rPr lang="en-US" altLang="zh-CN" sz="2400" i="1">
                              <a:latin typeface="Cambria Math" panose="02040503050406030204" pitchFamily="18" charset="0"/>
                            </a:rPr>
                          </m:ctrlPr>
                        </m:fPr>
                        <m:num>
                          <m:r>
                            <a:rPr lang="en-US" altLang="zh-CN" sz="2400" i="1">
                              <a:latin typeface="Cambria Math" panose="02040503050406030204" pitchFamily="18" charset="0"/>
                            </a:rPr>
                            <m:t>1</m:t>
                          </m:r>
                        </m:num>
                        <m:den>
                          <m:r>
                            <a:rPr lang="en-US" altLang="zh-CN" sz="2400" b="0" i="1" smtClean="0">
                              <a:latin typeface="Cambria Math" charset="0"/>
                            </a:rPr>
                            <m:t>3</m:t>
                          </m:r>
                        </m:den>
                      </m:f>
                      <m:r>
                        <a:rPr lang="en-US" altLang="zh-CN" sz="2400" i="1">
                          <a:latin typeface="Cambria Math" panose="02040503050406030204" pitchFamily="18" charset="0"/>
                        </a:rPr>
                        <m:t>+</m:t>
                      </m:r>
                      <m:f>
                        <m:fPr>
                          <m:ctrlPr>
                            <a:rPr lang="en-US" altLang="zh-CN" sz="2400" i="1">
                              <a:latin typeface="Cambria Math" panose="02040503050406030204" pitchFamily="18" charset="0"/>
                            </a:rPr>
                          </m:ctrlPr>
                        </m:fPr>
                        <m:num>
                          <m:r>
                            <a:rPr lang="en-US" altLang="zh-CN" sz="2400" i="1">
                              <a:latin typeface="Cambria Math" panose="02040503050406030204" pitchFamily="18" charset="0"/>
                            </a:rPr>
                            <m:t>1</m:t>
                          </m:r>
                        </m:num>
                        <m:den>
                          <m:r>
                            <a:rPr lang="en-US" altLang="zh-CN" sz="2400" i="1">
                              <a:latin typeface="Cambria Math" panose="02040503050406030204" pitchFamily="18" charset="0"/>
                            </a:rPr>
                            <m:t>6</m:t>
                          </m:r>
                        </m:den>
                      </m:f>
                      <m:r>
                        <a:rPr lang="en-US" altLang="zh-CN" sz="2400" i="1">
                          <a:latin typeface="Cambria Math" panose="02040503050406030204" pitchFamily="18" charset="0"/>
                        </a:rPr>
                        <m:t>⋅</m:t>
                      </m:r>
                      <m:f>
                        <m:fPr>
                          <m:ctrlPr>
                            <a:rPr lang="en-US" altLang="zh-CN" sz="2400" i="1">
                              <a:latin typeface="Cambria Math" panose="02040503050406030204" pitchFamily="18" charset="0"/>
                            </a:rPr>
                          </m:ctrlPr>
                        </m:fPr>
                        <m:num>
                          <m:r>
                            <a:rPr lang="en-US" altLang="zh-CN" sz="2400" i="1">
                              <a:latin typeface="Cambria Math" panose="02040503050406030204" pitchFamily="18" charset="0"/>
                            </a:rPr>
                            <m:t>1</m:t>
                          </m:r>
                        </m:num>
                        <m:den>
                          <m:r>
                            <a:rPr lang="en-US" altLang="zh-CN" sz="2400" b="0" i="1" smtClean="0">
                              <a:latin typeface="Cambria Math" charset="0"/>
                            </a:rPr>
                            <m:t>4</m:t>
                          </m:r>
                        </m:den>
                      </m:f>
                      <m:r>
                        <a:rPr lang="en-US" altLang="zh-CN" sz="2400" i="1">
                          <a:latin typeface="Cambria Math" panose="02040503050406030204" pitchFamily="18" charset="0"/>
                        </a:rPr>
                        <m:t>+</m:t>
                      </m:r>
                      <m:f>
                        <m:fPr>
                          <m:ctrlPr>
                            <a:rPr lang="en-US" altLang="zh-CN" sz="2400" i="1">
                              <a:latin typeface="Cambria Math" panose="02040503050406030204" pitchFamily="18" charset="0"/>
                            </a:rPr>
                          </m:ctrlPr>
                        </m:fPr>
                        <m:num>
                          <m:r>
                            <a:rPr lang="en-US" altLang="zh-CN" sz="2400" i="1">
                              <a:latin typeface="Cambria Math" panose="02040503050406030204" pitchFamily="18" charset="0"/>
                            </a:rPr>
                            <m:t>1</m:t>
                          </m:r>
                        </m:num>
                        <m:den>
                          <m:r>
                            <a:rPr lang="en-US" altLang="zh-CN" sz="2400" i="1">
                              <a:latin typeface="Cambria Math" panose="02040503050406030204" pitchFamily="18" charset="0"/>
                            </a:rPr>
                            <m:t>6</m:t>
                          </m:r>
                        </m:den>
                      </m:f>
                      <m:r>
                        <a:rPr lang="en-US" altLang="zh-CN" sz="2400" i="1">
                          <a:latin typeface="Cambria Math" panose="02040503050406030204" pitchFamily="18" charset="0"/>
                        </a:rPr>
                        <m:t>⋅</m:t>
                      </m:r>
                      <m:f>
                        <m:fPr>
                          <m:ctrlPr>
                            <a:rPr lang="en-US" altLang="zh-CN" sz="2400" i="1">
                              <a:latin typeface="Cambria Math" panose="02040503050406030204" pitchFamily="18" charset="0"/>
                            </a:rPr>
                          </m:ctrlPr>
                        </m:fPr>
                        <m:num>
                          <m:r>
                            <a:rPr lang="en-US" altLang="zh-CN" sz="2400" i="1">
                              <a:latin typeface="Cambria Math" panose="02040503050406030204" pitchFamily="18" charset="0"/>
                            </a:rPr>
                            <m:t>1</m:t>
                          </m:r>
                        </m:num>
                        <m:den>
                          <m:r>
                            <a:rPr lang="en-US" altLang="zh-CN" sz="2400" b="0" i="1" smtClean="0">
                              <a:latin typeface="Cambria Math" charset="0"/>
                            </a:rPr>
                            <m:t>5</m:t>
                          </m:r>
                        </m:den>
                      </m:f>
                      <m:r>
                        <a:rPr lang="en-US" altLang="zh-CN" sz="2400" i="1">
                          <a:latin typeface="Cambria Math" panose="02040503050406030204" pitchFamily="18" charset="0"/>
                        </a:rPr>
                        <m:t>+</m:t>
                      </m:r>
                      <m:f>
                        <m:fPr>
                          <m:ctrlPr>
                            <a:rPr lang="en-US" altLang="zh-CN" sz="2400" i="1">
                              <a:latin typeface="Cambria Math" panose="02040503050406030204" pitchFamily="18" charset="0"/>
                            </a:rPr>
                          </m:ctrlPr>
                        </m:fPr>
                        <m:num>
                          <m:r>
                            <a:rPr lang="en-US" altLang="zh-CN" sz="2400" i="1">
                              <a:latin typeface="Cambria Math" panose="02040503050406030204" pitchFamily="18" charset="0"/>
                            </a:rPr>
                            <m:t>1</m:t>
                          </m:r>
                        </m:num>
                        <m:den>
                          <m:r>
                            <a:rPr lang="en-US" altLang="zh-CN" sz="2400" i="1">
                              <a:latin typeface="Cambria Math" panose="02040503050406030204" pitchFamily="18" charset="0"/>
                            </a:rPr>
                            <m:t>6</m:t>
                          </m:r>
                        </m:den>
                      </m:f>
                      <m:r>
                        <a:rPr lang="en-US" altLang="zh-CN" sz="2400" i="1">
                          <a:latin typeface="Cambria Math" panose="02040503050406030204" pitchFamily="18" charset="0"/>
                        </a:rPr>
                        <m:t>⋅</m:t>
                      </m:r>
                      <m:f>
                        <m:fPr>
                          <m:ctrlPr>
                            <a:rPr lang="en-US" altLang="zh-CN" sz="2400" i="1">
                              <a:latin typeface="Cambria Math" panose="02040503050406030204" pitchFamily="18" charset="0"/>
                            </a:rPr>
                          </m:ctrlPr>
                        </m:fPr>
                        <m:num>
                          <m:r>
                            <a:rPr lang="en-US" altLang="zh-CN" sz="2400" i="1">
                              <a:latin typeface="Cambria Math" panose="02040503050406030204" pitchFamily="18" charset="0"/>
                            </a:rPr>
                            <m:t>1</m:t>
                          </m:r>
                        </m:num>
                        <m:den>
                          <m:r>
                            <a:rPr lang="en-US" altLang="zh-CN" sz="2400" i="1">
                              <a:latin typeface="Cambria Math" panose="02040503050406030204" pitchFamily="18" charset="0"/>
                            </a:rPr>
                            <m:t>6</m:t>
                          </m:r>
                        </m:den>
                      </m:f>
                      <m:r>
                        <a:rPr lang="en-US" altLang="zh-CN" sz="2400" b="0" i="1" smtClean="0">
                          <a:latin typeface="Cambria Math" panose="02040503050406030204" pitchFamily="18" charset="0"/>
                        </a:rPr>
                        <m:t>=</m:t>
                      </m:r>
                      <m:f>
                        <m:fPr>
                          <m:ctrlPr>
                            <a:rPr lang="en-US" altLang="zh-CN" sz="2400" b="0" i="1" smtClean="0">
                              <a:latin typeface="Cambria Math" panose="02040503050406030204" pitchFamily="18" charset="0"/>
                            </a:rPr>
                          </m:ctrlPr>
                        </m:fPr>
                        <m:num>
                          <m:r>
                            <a:rPr lang="en-US" altLang="zh-CN" sz="2400" b="0" i="1" smtClean="0">
                              <a:latin typeface="Cambria Math" charset="0"/>
                            </a:rPr>
                            <m:t>49</m:t>
                          </m:r>
                        </m:num>
                        <m:den>
                          <m:r>
                            <a:rPr lang="en-US" altLang="zh-CN" sz="2400" b="0" i="1" smtClean="0">
                              <a:latin typeface="Cambria Math" charset="0"/>
                            </a:rPr>
                            <m:t>120</m:t>
                          </m:r>
                        </m:den>
                      </m:f>
                    </m:oMath>
                  </m:oMathPara>
                </a14:m>
                <a:endParaRPr lang="en-US" altLang="zh-CN" sz="2400" dirty="0"/>
              </a:p>
              <a:p>
                <a:endParaRPr lang="en-US" altLang="zh-CN" sz="2400" dirty="0"/>
              </a:p>
              <a:p>
                <a:pPr marL="0" indent="0">
                  <a:buNone/>
                </a:pPr>
                <a14:m>
                  <m:oMathPara xmlns:m="http://schemas.openxmlformats.org/officeDocument/2006/math">
                    <m:oMathParaPr>
                      <m:jc m:val="centerGroup"/>
                    </m:oMathParaPr>
                    <m:oMath xmlns:m="http://schemas.openxmlformats.org/officeDocument/2006/math">
                      <m:r>
                        <m:rPr>
                          <m:sty m:val="p"/>
                        </m:rPr>
                        <a:rPr lang="en-US" altLang="zh-CN" sz="2400" smtClean="0">
                          <a:latin typeface="Cambria Math" panose="02040503050406030204" pitchFamily="18" charset="0"/>
                        </a:rPr>
                        <m:t>Ex</m:t>
                      </m:r>
                      <m:d>
                        <m:dPr>
                          <m:begChr m:val="["/>
                          <m:endChr m:val="]"/>
                          <m:ctrlPr>
                            <a:rPr lang="en-US" altLang="zh-CN" sz="2400" i="1" smtClean="0">
                              <a:latin typeface="Cambria Math" panose="02040503050406030204" pitchFamily="18" charset="0"/>
                            </a:rPr>
                          </m:ctrlPr>
                        </m:dPr>
                        <m:e>
                          <m:r>
                            <a:rPr lang="en-US" altLang="zh-CN" sz="2400" i="1">
                              <a:latin typeface="Cambria Math" panose="02040503050406030204" pitchFamily="18" charset="0"/>
                            </a:rPr>
                            <m:t>𝑋</m:t>
                          </m:r>
                        </m:e>
                      </m:d>
                      <m:r>
                        <a:rPr lang="en-US" altLang="zh-CN" sz="2400" b="0" i="1" smtClean="0">
                          <a:latin typeface="Cambria Math" charset="0"/>
                        </a:rPr>
                        <m:t>≠</m:t>
                      </m:r>
                      <m:r>
                        <m:rPr>
                          <m:sty m:val="p"/>
                        </m:rPr>
                        <a:rPr lang="en-US" altLang="zh-CN" sz="2400">
                          <a:latin typeface="Cambria Math" panose="02040503050406030204" pitchFamily="18" charset="0"/>
                        </a:rPr>
                        <m:t>Ex</m:t>
                      </m:r>
                      <m:d>
                        <m:dPr>
                          <m:begChr m:val="["/>
                          <m:endChr m:val="]"/>
                          <m:ctrlPr>
                            <a:rPr lang="en-US" altLang="zh-CN" sz="2400" i="1">
                              <a:latin typeface="Cambria Math" panose="02040503050406030204" pitchFamily="18" charset="0"/>
                            </a:rPr>
                          </m:ctrlPr>
                        </m:dPr>
                        <m:e>
                          <m:f>
                            <m:fPr>
                              <m:ctrlPr>
                                <a:rPr lang="en-US" altLang="zh-CN" sz="2400" i="1">
                                  <a:latin typeface="Cambria Math" panose="02040503050406030204" pitchFamily="18" charset="0"/>
                                </a:rPr>
                              </m:ctrlPr>
                            </m:fPr>
                            <m:num>
                              <m:r>
                                <a:rPr lang="en-US" altLang="zh-CN" sz="2400">
                                  <a:latin typeface="Cambria Math" panose="02040503050406030204" pitchFamily="18" charset="0"/>
                                </a:rPr>
                                <m:t>1</m:t>
                              </m:r>
                            </m:num>
                            <m:den>
                              <m:r>
                                <a:rPr lang="en-US" altLang="zh-CN" sz="2400" i="1">
                                  <a:latin typeface="Cambria Math" charset="0"/>
                                </a:rPr>
                                <m:t>𝑋</m:t>
                              </m:r>
                            </m:den>
                          </m:f>
                        </m:e>
                      </m:d>
                    </m:oMath>
                  </m:oMathPara>
                </a14:m>
                <a:endParaRPr lang="en-US" altLang="zh-CN" sz="2400"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0">
                <a:blip r:embed="rId2"/>
                <a:stretch>
                  <a:fillRect t="-148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799210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标题 1"/>
          <p:cNvSpPr>
            <a:spLocks noGrp="1"/>
          </p:cNvSpPr>
          <p:nvPr>
            <p:ph type="title"/>
          </p:nvPr>
        </p:nvSpPr>
        <p:spPr/>
        <p:txBody>
          <a:bodyPr/>
          <a:lstStyle/>
          <a:p>
            <a:r>
              <a:rPr lang="zh-CN" altLang="en-US"/>
              <a:t>例：求扔两个骰子所得点数之和的期望值。</a:t>
            </a:r>
            <a:endParaRPr lang="en-US" altLang="zh-CN"/>
          </a:p>
        </p:txBody>
      </p:sp>
      <p:pic>
        <p:nvPicPr>
          <p:cNvPr id="12293" name="图片 5" descr="images.jpg"/>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6629400" y="1908175"/>
            <a:ext cx="1939925" cy="19399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nvGrpSpPr>
          <p:cNvPr id="5" name="组合 4"/>
          <p:cNvGrpSpPr/>
          <p:nvPr/>
        </p:nvGrpSpPr>
        <p:grpSpPr>
          <a:xfrm>
            <a:off x="664439" y="4495800"/>
            <a:ext cx="6574562" cy="1953381"/>
            <a:chOff x="664439" y="4495800"/>
            <a:chExt cx="6574562" cy="1953381"/>
          </a:xfrm>
        </p:grpSpPr>
        <p:pic>
          <p:nvPicPr>
            <p:cNvPr id="4" name="图片 3"/>
            <p:cNvPicPr>
              <a:picLocks noChangeAspect="1"/>
            </p:cNvPicPr>
            <p:nvPr/>
          </p:nvPicPr>
          <p:blipFill>
            <a:blip r:embed="rId3">
              <a:duotone>
                <a:schemeClr val="accent6">
                  <a:shade val="45000"/>
                  <a:satMod val="135000"/>
                </a:schemeClr>
                <a:prstClr val="white"/>
              </a:duotone>
            </a:blip>
            <a:stretch>
              <a:fillRect/>
            </a:stretch>
          </p:blipFill>
          <p:spPr>
            <a:xfrm>
              <a:off x="762000" y="4495800"/>
              <a:ext cx="6477001" cy="1953381"/>
            </a:xfrm>
            <a:prstGeom prst="rect">
              <a:avLst/>
            </a:prstGeom>
          </p:spPr>
        </p:pic>
        <p:pic>
          <p:nvPicPr>
            <p:cNvPr id="2" name="图片 1"/>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664439" y="4648200"/>
              <a:ext cx="804722" cy="335309"/>
            </a:xfrm>
            <a:prstGeom prst="rect">
              <a:avLst/>
            </a:prstGeom>
            <a:solidFill>
              <a:schemeClr val="bg1"/>
            </a:solidFill>
          </p:spPr>
        </p:pic>
      </p:grpSp>
      <mc:AlternateContent xmlns:mc="http://schemas.openxmlformats.org/markup-compatibility/2006" xmlns:a14="http://schemas.microsoft.com/office/drawing/2010/main">
        <mc:Choice Requires="a14">
          <p:sp>
            <p:nvSpPr>
              <p:cNvPr id="6" name="文本框 5"/>
              <p:cNvSpPr txBox="1"/>
              <p:nvPr/>
            </p:nvSpPr>
            <p:spPr>
              <a:xfrm>
                <a:off x="762000" y="1506128"/>
                <a:ext cx="3657600" cy="2622256"/>
              </a:xfrm>
              <a:prstGeom prst="rect">
                <a:avLst/>
              </a:prstGeom>
              <a:noFill/>
            </p:spPr>
            <p:txBody>
              <a:bodyPr wrap="square" lIns="0" tIns="0" rIns="0" bIns="0" rtlCol="0">
                <a:spAutoFit/>
              </a:bodyPr>
              <a:lstStyle/>
              <a:p>
                <a14:m>
                  <m:oMath xmlns:m="http://schemas.openxmlformats.org/officeDocument/2006/math">
                    <m:func>
                      <m:funcPr>
                        <m:ctrlPr>
                          <a:rPr lang="en-US" sz="2000" b="0" i="1" dirty="0" smtClean="0">
                            <a:solidFill>
                              <a:schemeClr val="accent6"/>
                            </a:solidFill>
                            <a:latin typeface="Cambria Math" panose="02040503050406030204" pitchFamily="18" charset="0"/>
                          </a:rPr>
                        </m:ctrlPr>
                      </m:funcPr>
                      <m:fName>
                        <m:r>
                          <m:rPr>
                            <m:sty m:val="p"/>
                          </m:rPr>
                          <a:rPr lang="en-US" sz="2000" b="0" i="0" dirty="0" smtClean="0">
                            <a:solidFill>
                              <a:schemeClr val="accent6"/>
                            </a:solidFill>
                            <a:latin typeface="Cambria Math" panose="02040503050406030204" pitchFamily="18" charset="0"/>
                          </a:rPr>
                          <m:t>Pr</m:t>
                        </m:r>
                      </m:fName>
                      <m:e>
                        <m:d>
                          <m:dPr>
                            <m:begChr m:val="["/>
                            <m:endChr m:val="]"/>
                            <m:ctrlPr>
                              <a:rPr lang="en-US" sz="2000" b="0" i="1" dirty="0" smtClean="0">
                                <a:solidFill>
                                  <a:schemeClr val="accent6"/>
                                </a:solidFill>
                                <a:latin typeface="Cambria Math" panose="02040503050406030204" pitchFamily="18" charset="0"/>
                              </a:rPr>
                            </m:ctrlPr>
                          </m:dPr>
                          <m:e>
                            <m:r>
                              <a:rPr lang="en-US" sz="2000" i="1" dirty="0" smtClean="0">
                                <a:solidFill>
                                  <a:schemeClr val="accent6"/>
                                </a:solidFill>
                                <a:latin typeface="Cambria Math" panose="02040503050406030204" pitchFamily="18" charset="0"/>
                              </a:rPr>
                              <m:t>𝑋</m:t>
                            </m:r>
                            <m:r>
                              <a:rPr lang="en-US" sz="2000" i="1" dirty="0" smtClean="0">
                                <a:solidFill>
                                  <a:schemeClr val="accent6"/>
                                </a:solidFill>
                                <a:latin typeface="Cambria Math" panose="02040503050406030204" pitchFamily="18" charset="0"/>
                              </a:rPr>
                              <m:t>=2</m:t>
                            </m:r>
                          </m:e>
                        </m:d>
                      </m:e>
                    </m:func>
                    <m:r>
                      <a:rPr lang="en-US" sz="2000" b="0" i="1" dirty="0" smtClean="0">
                        <a:solidFill>
                          <a:schemeClr val="accent6"/>
                        </a:solidFill>
                        <a:latin typeface="Cambria Math" panose="02040503050406030204" pitchFamily="18" charset="0"/>
                      </a:rPr>
                      <m:t>=</m:t>
                    </m:r>
                    <m:func>
                      <m:funcPr>
                        <m:ctrlPr>
                          <a:rPr lang="en-US" sz="2000" i="1" dirty="0">
                            <a:solidFill>
                              <a:schemeClr val="accent6"/>
                            </a:solidFill>
                            <a:latin typeface="Cambria Math" panose="02040503050406030204" pitchFamily="18" charset="0"/>
                          </a:rPr>
                        </m:ctrlPr>
                      </m:funcPr>
                      <m:fName>
                        <m:r>
                          <m:rPr>
                            <m:sty m:val="p"/>
                          </m:rPr>
                          <a:rPr lang="en-US" sz="2000" dirty="0">
                            <a:solidFill>
                              <a:schemeClr val="accent6"/>
                            </a:solidFill>
                            <a:latin typeface="Cambria Math" panose="02040503050406030204" pitchFamily="18" charset="0"/>
                          </a:rPr>
                          <m:t>Pr</m:t>
                        </m:r>
                      </m:fName>
                      <m:e>
                        <m:d>
                          <m:dPr>
                            <m:begChr m:val="["/>
                            <m:endChr m:val="]"/>
                            <m:ctrlPr>
                              <a:rPr lang="en-US" sz="2000" i="1" dirty="0">
                                <a:solidFill>
                                  <a:schemeClr val="accent6"/>
                                </a:solidFill>
                                <a:latin typeface="Cambria Math" panose="02040503050406030204" pitchFamily="18" charset="0"/>
                              </a:rPr>
                            </m:ctrlPr>
                          </m:dPr>
                          <m:e>
                            <m:r>
                              <a:rPr lang="en-US" sz="2000" i="1" dirty="0">
                                <a:solidFill>
                                  <a:schemeClr val="accent6"/>
                                </a:solidFill>
                                <a:latin typeface="Cambria Math" panose="02040503050406030204" pitchFamily="18" charset="0"/>
                              </a:rPr>
                              <m:t>𝑋</m:t>
                            </m:r>
                            <m:r>
                              <a:rPr lang="en-US" sz="2000" i="1" dirty="0">
                                <a:solidFill>
                                  <a:schemeClr val="accent6"/>
                                </a:solidFill>
                                <a:latin typeface="Cambria Math" panose="02040503050406030204" pitchFamily="18" charset="0"/>
                              </a:rPr>
                              <m:t>=12</m:t>
                            </m:r>
                          </m:e>
                        </m:d>
                      </m:e>
                    </m:func>
                    <m:r>
                      <a:rPr lang="en-US" sz="2000" i="1" dirty="0">
                        <a:solidFill>
                          <a:schemeClr val="accent6"/>
                        </a:solidFill>
                        <a:latin typeface="Cambria Math" panose="02040503050406030204" pitchFamily="18" charset="0"/>
                      </a:rPr>
                      <m:t>=</m:t>
                    </m:r>
                    <m:f>
                      <m:fPr>
                        <m:ctrlPr>
                          <a:rPr lang="en-US" sz="2000" b="0" i="1" dirty="0" smtClean="0">
                            <a:solidFill>
                              <a:schemeClr val="accent6"/>
                            </a:solidFill>
                            <a:latin typeface="Cambria Math" panose="02040503050406030204" pitchFamily="18" charset="0"/>
                          </a:rPr>
                        </m:ctrlPr>
                      </m:fPr>
                      <m:num>
                        <m:r>
                          <a:rPr lang="en-US" sz="2000" b="0" i="1" dirty="0" smtClean="0">
                            <a:solidFill>
                              <a:schemeClr val="accent6"/>
                            </a:solidFill>
                            <a:latin typeface="Cambria Math" panose="02040503050406030204" pitchFamily="18" charset="0"/>
                          </a:rPr>
                          <m:t>1</m:t>
                        </m:r>
                      </m:num>
                      <m:den>
                        <m:r>
                          <a:rPr lang="en-US" sz="2000" b="0" i="1" dirty="0" smtClean="0">
                            <a:solidFill>
                              <a:schemeClr val="accent6"/>
                            </a:solidFill>
                            <a:latin typeface="Cambria Math" panose="02040503050406030204" pitchFamily="18" charset="0"/>
                          </a:rPr>
                          <m:t>36</m:t>
                        </m:r>
                      </m:den>
                    </m:f>
                  </m:oMath>
                </a14:m>
                <a:r>
                  <a:rPr lang="en-US" sz="2000" b="0" dirty="0">
                    <a:solidFill>
                      <a:schemeClr val="accent6"/>
                    </a:solidFill>
                  </a:rPr>
                  <a:t> </a:t>
                </a:r>
              </a:p>
              <a:p>
                <a14:m>
                  <m:oMath xmlns:m="http://schemas.openxmlformats.org/officeDocument/2006/math">
                    <m:func>
                      <m:funcPr>
                        <m:ctrlPr>
                          <a:rPr lang="en-US" sz="2000" i="1" dirty="0">
                            <a:solidFill>
                              <a:schemeClr val="accent6"/>
                            </a:solidFill>
                            <a:latin typeface="Cambria Math" panose="02040503050406030204" pitchFamily="18" charset="0"/>
                          </a:rPr>
                        </m:ctrlPr>
                      </m:funcPr>
                      <m:fName>
                        <m:r>
                          <m:rPr>
                            <m:sty m:val="p"/>
                          </m:rPr>
                          <a:rPr lang="en-US" sz="2000" dirty="0">
                            <a:solidFill>
                              <a:schemeClr val="accent6"/>
                            </a:solidFill>
                            <a:latin typeface="Cambria Math" panose="02040503050406030204" pitchFamily="18" charset="0"/>
                          </a:rPr>
                          <m:t>Pr</m:t>
                        </m:r>
                      </m:fName>
                      <m:e>
                        <m:d>
                          <m:dPr>
                            <m:begChr m:val="["/>
                            <m:endChr m:val="]"/>
                            <m:ctrlPr>
                              <a:rPr lang="en-US" sz="2000" i="1" dirty="0">
                                <a:solidFill>
                                  <a:schemeClr val="accent6"/>
                                </a:solidFill>
                                <a:latin typeface="Cambria Math" panose="02040503050406030204" pitchFamily="18" charset="0"/>
                              </a:rPr>
                            </m:ctrlPr>
                          </m:dPr>
                          <m:e>
                            <m:r>
                              <a:rPr lang="en-US" sz="2000" i="1" dirty="0">
                                <a:solidFill>
                                  <a:schemeClr val="accent6"/>
                                </a:solidFill>
                                <a:latin typeface="Cambria Math" panose="02040503050406030204" pitchFamily="18" charset="0"/>
                              </a:rPr>
                              <m:t>𝑋</m:t>
                            </m:r>
                            <m:r>
                              <a:rPr lang="en-US" sz="2000" i="1" dirty="0">
                                <a:solidFill>
                                  <a:schemeClr val="accent6"/>
                                </a:solidFill>
                                <a:latin typeface="Cambria Math" panose="02040503050406030204" pitchFamily="18" charset="0"/>
                              </a:rPr>
                              <m:t>=3</m:t>
                            </m:r>
                          </m:e>
                        </m:d>
                      </m:e>
                    </m:func>
                    <m:r>
                      <a:rPr lang="en-US" sz="2000" i="1" dirty="0">
                        <a:solidFill>
                          <a:schemeClr val="accent6"/>
                        </a:solidFill>
                        <a:latin typeface="Cambria Math" panose="02040503050406030204" pitchFamily="18" charset="0"/>
                      </a:rPr>
                      <m:t>=</m:t>
                    </m:r>
                    <m:func>
                      <m:funcPr>
                        <m:ctrlPr>
                          <a:rPr lang="en-US" sz="2000" i="1" dirty="0">
                            <a:solidFill>
                              <a:schemeClr val="accent6"/>
                            </a:solidFill>
                            <a:latin typeface="Cambria Math" panose="02040503050406030204" pitchFamily="18" charset="0"/>
                          </a:rPr>
                        </m:ctrlPr>
                      </m:funcPr>
                      <m:fName>
                        <m:r>
                          <m:rPr>
                            <m:sty m:val="p"/>
                          </m:rPr>
                          <a:rPr lang="en-US" sz="2000" dirty="0">
                            <a:solidFill>
                              <a:schemeClr val="accent6"/>
                            </a:solidFill>
                            <a:latin typeface="Cambria Math" panose="02040503050406030204" pitchFamily="18" charset="0"/>
                          </a:rPr>
                          <m:t>Pr</m:t>
                        </m:r>
                      </m:fName>
                      <m:e>
                        <m:d>
                          <m:dPr>
                            <m:begChr m:val="["/>
                            <m:endChr m:val="]"/>
                            <m:ctrlPr>
                              <a:rPr lang="en-US" sz="2000" i="1" dirty="0">
                                <a:solidFill>
                                  <a:schemeClr val="accent6"/>
                                </a:solidFill>
                                <a:latin typeface="Cambria Math" panose="02040503050406030204" pitchFamily="18" charset="0"/>
                              </a:rPr>
                            </m:ctrlPr>
                          </m:dPr>
                          <m:e>
                            <m:r>
                              <a:rPr lang="en-US" sz="2000" i="1" dirty="0">
                                <a:solidFill>
                                  <a:schemeClr val="accent6"/>
                                </a:solidFill>
                                <a:latin typeface="Cambria Math" panose="02040503050406030204" pitchFamily="18" charset="0"/>
                              </a:rPr>
                              <m:t>𝑋</m:t>
                            </m:r>
                            <m:r>
                              <a:rPr lang="en-US" sz="2000" i="1" dirty="0">
                                <a:solidFill>
                                  <a:schemeClr val="accent6"/>
                                </a:solidFill>
                                <a:latin typeface="Cambria Math" panose="02040503050406030204" pitchFamily="18" charset="0"/>
                              </a:rPr>
                              <m:t>=11</m:t>
                            </m:r>
                          </m:e>
                        </m:d>
                      </m:e>
                    </m:func>
                    <m:r>
                      <a:rPr lang="en-US" sz="2000" i="1" dirty="0">
                        <a:solidFill>
                          <a:schemeClr val="accent6"/>
                        </a:solidFill>
                        <a:latin typeface="Cambria Math" panose="02040503050406030204" pitchFamily="18" charset="0"/>
                      </a:rPr>
                      <m:t>=</m:t>
                    </m:r>
                    <m:f>
                      <m:fPr>
                        <m:ctrlPr>
                          <a:rPr lang="en-US" sz="2000" b="0" i="1" dirty="0" smtClean="0">
                            <a:solidFill>
                              <a:schemeClr val="accent6"/>
                            </a:solidFill>
                            <a:latin typeface="Cambria Math" panose="02040503050406030204" pitchFamily="18" charset="0"/>
                          </a:rPr>
                        </m:ctrlPr>
                      </m:fPr>
                      <m:num>
                        <m:r>
                          <a:rPr lang="en-US" sz="2000" b="0" i="1" dirty="0" smtClean="0">
                            <a:solidFill>
                              <a:schemeClr val="accent6"/>
                            </a:solidFill>
                            <a:latin typeface="Cambria Math" panose="02040503050406030204" pitchFamily="18" charset="0"/>
                          </a:rPr>
                          <m:t>1</m:t>
                        </m:r>
                      </m:num>
                      <m:den>
                        <m:r>
                          <a:rPr lang="en-US" sz="2000" b="0" i="1" dirty="0" smtClean="0">
                            <a:solidFill>
                              <a:schemeClr val="accent6"/>
                            </a:solidFill>
                            <a:latin typeface="Cambria Math" panose="02040503050406030204" pitchFamily="18" charset="0"/>
                          </a:rPr>
                          <m:t>18</m:t>
                        </m:r>
                      </m:den>
                    </m:f>
                  </m:oMath>
                </a14:m>
                <a:r>
                  <a:rPr lang="en-US" sz="2000" dirty="0">
                    <a:solidFill>
                      <a:schemeClr val="accent6"/>
                    </a:solidFill>
                  </a:rPr>
                  <a:t>  </a:t>
                </a:r>
              </a:p>
              <a:p>
                <a14:m>
                  <m:oMath xmlns:m="http://schemas.openxmlformats.org/officeDocument/2006/math">
                    <m:func>
                      <m:funcPr>
                        <m:ctrlPr>
                          <a:rPr lang="en-US" sz="2000" i="1" dirty="0">
                            <a:solidFill>
                              <a:schemeClr val="accent6"/>
                            </a:solidFill>
                            <a:latin typeface="Cambria Math" panose="02040503050406030204" pitchFamily="18" charset="0"/>
                          </a:rPr>
                        </m:ctrlPr>
                      </m:funcPr>
                      <m:fName>
                        <m:r>
                          <m:rPr>
                            <m:sty m:val="p"/>
                          </m:rPr>
                          <a:rPr lang="en-US" sz="2000" dirty="0">
                            <a:solidFill>
                              <a:schemeClr val="accent6"/>
                            </a:solidFill>
                            <a:latin typeface="Cambria Math" panose="02040503050406030204" pitchFamily="18" charset="0"/>
                          </a:rPr>
                          <m:t>Pr</m:t>
                        </m:r>
                      </m:fName>
                      <m:e>
                        <m:d>
                          <m:dPr>
                            <m:begChr m:val="["/>
                            <m:endChr m:val="]"/>
                            <m:ctrlPr>
                              <a:rPr lang="en-US" sz="2000" i="1" dirty="0">
                                <a:solidFill>
                                  <a:schemeClr val="accent6"/>
                                </a:solidFill>
                                <a:latin typeface="Cambria Math" panose="02040503050406030204" pitchFamily="18" charset="0"/>
                              </a:rPr>
                            </m:ctrlPr>
                          </m:dPr>
                          <m:e>
                            <m:r>
                              <a:rPr lang="en-US" sz="2000" i="1" dirty="0">
                                <a:solidFill>
                                  <a:schemeClr val="accent6"/>
                                </a:solidFill>
                                <a:latin typeface="Cambria Math" panose="02040503050406030204" pitchFamily="18" charset="0"/>
                              </a:rPr>
                              <m:t>𝑋</m:t>
                            </m:r>
                            <m:r>
                              <a:rPr lang="en-US" sz="2000" i="1" dirty="0">
                                <a:solidFill>
                                  <a:schemeClr val="accent6"/>
                                </a:solidFill>
                                <a:latin typeface="Cambria Math" panose="02040503050406030204" pitchFamily="18" charset="0"/>
                              </a:rPr>
                              <m:t>=4</m:t>
                            </m:r>
                          </m:e>
                        </m:d>
                      </m:e>
                    </m:func>
                    <m:r>
                      <a:rPr lang="en-US" sz="2000" i="1" dirty="0">
                        <a:solidFill>
                          <a:schemeClr val="accent6"/>
                        </a:solidFill>
                        <a:latin typeface="Cambria Math" panose="02040503050406030204" pitchFamily="18" charset="0"/>
                      </a:rPr>
                      <m:t>=</m:t>
                    </m:r>
                    <m:func>
                      <m:funcPr>
                        <m:ctrlPr>
                          <a:rPr lang="en-US" sz="2000" i="1" dirty="0">
                            <a:solidFill>
                              <a:schemeClr val="accent6"/>
                            </a:solidFill>
                            <a:latin typeface="Cambria Math" panose="02040503050406030204" pitchFamily="18" charset="0"/>
                          </a:rPr>
                        </m:ctrlPr>
                      </m:funcPr>
                      <m:fName>
                        <m:r>
                          <m:rPr>
                            <m:sty m:val="p"/>
                          </m:rPr>
                          <a:rPr lang="en-US" sz="2000" dirty="0">
                            <a:solidFill>
                              <a:schemeClr val="accent6"/>
                            </a:solidFill>
                            <a:latin typeface="Cambria Math" panose="02040503050406030204" pitchFamily="18" charset="0"/>
                          </a:rPr>
                          <m:t>Pr</m:t>
                        </m:r>
                      </m:fName>
                      <m:e>
                        <m:d>
                          <m:dPr>
                            <m:begChr m:val="["/>
                            <m:endChr m:val="]"/>
                            <m:ctrlPr>
                              <a:rPr lang="en-US" sz="2000" i="1" dirty="0">
                                <a:solidFill>
                                  <a:schemeClr val="accent6"/>
                                </a:solidFill>
                                <a:latin typeface="Cambria Math" panose="02040503050406030204" pitchFamily="18" charset="0"/>
                              </a:rPr>
                            </m:ctrlPr>
                          </m:dPr>
                          <m:e>
                            <m:r>
                              <a:rPr lang="en-US" sz="2000" i="1" dirty="0">
                                <a:solidFill>
                                  <a:schemeClr val="accent6"/>
                                </a:solidFill>
                                <a:latin typeface="Cambria Math" panose="02040503050406030204" pitchFamily="18" charset="0"/>
                              </a:rPr>
                              <m:t>𝑋</m:t>
                            </m:r>
                            <m:r>
                              <a:rPr lang="en-US" sz="2000" i="1" dirty="0">
                                <a:solidFill>
                                  <a:schemeClr val="accent6"/>
                                </a:solidFill>
                                <a:latin typeface="Cambria Math" panose="02040503050406030204" pitchFamily="18" charset="0"/>
                              </a:rPr>
                              <m:t>=10</m:t>
                            </m:r>
                          </m:e>
                        </m:d>
                      </m:e>
                    </m:func>
                    <m:r>
                      <a:rPr lang="en-US" sz="2000" i="1" dirty="0">
                        <a:solidFill>
                          <a:schemeClr val="accent6"/>
                        </a:solidFill>
                        <a:latin typeface="Cambria Math" panose="02040503050406030204" pitchFamily="18" charset="0"/>
                      </a:rPr>
                      <m:t>=</m:t>
                    </m:r>
                    <m:f>
                      <m:fPr>
                        <m:ctrlPr>
                          <a:rPr lang="en-US" sz="2000" b="0" i="1" dirty="0" smtClean="0">
                            <a:solidFill>
                              <a:schemeClr val="accent6"/>
                            </a:solidFill>
                            <a:latin typeface="Cambria Math" panose="02040503050406030204" pitchFamily="18" charset="0"/>
                          </a:rPr>
                        </m:ctrlPr>
                      </m:fPr>
                      <m:num>
                        <m:r>
                          <a:rPr lang="en-US" sz="2000" b="0" i="1" dirty="0" smtClean="0">
                            <a:solidFill>
                              <a:schemeClr val="accent6"/>
                            </a:solidFill>
                            <a:latin typeface="Cambria Math" panose="02040503050406030204" pitchFamily="18" charset="0"/>
                          </a:rPr>
                          <m:t>1</m:t>
                        </m:r>
                      </m:num>
                      <m:den>
                        <m:r>
                          <a:rPr lang="en-US" sz="2000" b="0" i="1" dirty="0" smtClean="0">
                            <a:solidFill>
                              <a:schemeClr val="accent6"/>
                            </a:solidFill>
                            <a:latin typeface="Cambria Math" panose="02040503050406030204" pitchFamily="18" charset="0"/>
                          </a:rPr>
                          <m:t>12</m:t>
                        </m:r>
                      </m:den>
                    </m:f>
                  </m:oMath>
                </a14:m>
                <a:r>
                  <a:rPr lang="en-US" sz="2000" dirty="0">
                    <a:solidFill>
                      <a:schemeClr val="accent6"/>
                    </a:solidFill>
                  </a:rPr>
                  <a:t> </a:t>
                </a:r>
              </a:p>
              <a:p>
                <a14:m>
                  <m:oMath xmlns:m="http://schemas.openxmlformats.org/officeDocument/2006/math">
                    <m:func>
                      <m:funcPr>
                        <m:ctrlPr>
                          <a:rPr lang="en-US" sz="2000" i="1" dirty="0">
                            <a:solidFill>
                              <a:schemeClr val="accent6"/>
                            </a:solidFill>
                            <a:latin typeface="Cambria Math" panose="02040503050406030204" pitchFamily="18" charset="0"/>
                          </a:rPr>
                        </m:ctrlPr>
                      </m:funcPr>
                      <m:fName>
                        <m:r>
                          <m:rPr>
                            <m:sty m:val="p"/>
                          </m:rPr>
                          <a:rPr lang="en-US" sz="2000" dirty="0">
                            <a:solidFill>
                              <a:schemeClr val="accent6"/>
                            </a:solidFill>
                            <a:latin typeface="Cambria Math" panose="02040503050406030204" pitchFamily="18" charset="0"/>
                          </a:rPr>
                          <m:t>Pr</m:t>
                        </m:r>
                      </m:fName>
                      <m:e>
                        <m:d>
                          <m:dPr>
                            <m:begChr m:val="["/>
                            <m:endChr m:val="]"/>
                            <m:ctrlPr>
                              <a:rPr lang="en-US" sz="2000" i="1" dirty="0">
                                <a:solidFill>
                                  <a:schemeClr val="accent6"/>
                                </a:solidFill>
                                <a:latin typeface="Cambria Math" panose="02040503050406030204" pitchFamily="18" charset="0"/>
                              </a:rPr>
                            </m:ctrlPr>
                          </m:dPr>
                          <m:e>
                            <m:r>
                              <a:rPr lang="en-US" sz="2000" i="1" dirty="0">
                                <a:solidFill>
                                  <a:schemeClr val="accent6"/>
                                </a:solidFill>
                                <a:latin typeface="Cambria Math" panose="02040503050406030204" pitchFamily="18" charset="0"/>
                              </a:rPr>
                              <m:t>𝑋</m:t>
                            </m:r>
                            <m:r>
                              <a:rPr lang="en-US" sz="2000" i="1" dirty="0">
                                <a:solidFill>
                                  <a:schemeClr val="accent6"/>
                                </a:solidFill>
                                <a:latin typeface="Cambria Math" panose="02040503050406030204" pitchFamily="18" charset="0"/>
                              </a:rPr>
                              <m:t>=5</m:t>
                            </m:r>
                          </m:e>
                        </m:d>
                      </m:e>
                    </m:func>
                    <m:r>
                      <a:rPr lang="en-US" sz="2000" i="1" dirty="0">
                        <a:solidFill>
                          <a:schemeClr val="accent6"/>
                        </a:solidFill>
                        <a:latin typeface="Cambria Math" panose="02040503050406030204" pitchFamily="18" charset="0"/>
                      </a:rPr>
                      <m:t>=</m:t>
                    </m:r>
                    <m:func>
                      <m:funcPr>
                        <m:ctrlPr>
                          <a:rPr lang="en-US" sz="2000" i="1" dirty="0">
                            <a:solidFill>
                              <a:schemeClr val="accent6"/>
                            </a:solidFill>
                            <a:latin typeface="Cambria Math" panose="02040503050406030204" pitchFamily="18" charset="0"/>
                          </a:rPr>
                        </m:ctrlPr>
                      </m:funcPr>
                      <m:fName>
                        <m:r>
                          <m:rPr>
                            <m:sty m:val="p"/>
                          </m:rPr>
                          <a:rPr lang="en-US" sz="2000" dirty="0">
                            <a:solidFill>
                              <a:schemeClr val="accent6"/>
                            </a:solidFill>
                            <a:latin typeface="Cambria Math" panose="02040503050406030204" pitchFamily="18" charset="0"/>
                          </a:rPr>
                          <m:t>Pr</m:t>
                        </m:r>
                      </m:fName>
                      <m:e>
                        <m:d>
                          <m:dPr>
                            <m:begChr m:val="["/>
                            <m:endChr m:val="]"/>
                            <m:ctrlPr>
                              <a:rPr lang="en-US" sz="2000" i="1" dirty="0">
                                <a:solidFill>
                                  <a:schemeClr val="accent6"/>
                                </a:solidFill>
                                <a:latin typeface="Cambria Math" panose="02040503050406030204" pitchFamily="18" charset="0"/>
                              </a:rPr>
                            </m:ctrlPr>
                          </m:dPr>
                          <m:e>
                            <m:r>
                              <a:rPr lang="en-US" sz="2000" i="1" dirty="0">
                                <a:solidFill>
                                  <a:schemeClr val="accent6"/>
                                </a:solidFill>
                                <a:latin typeface="Cambria Math" panose="02040503050406030204" pitchFamily="18" charset="0"/>
                              </a:rPr>
                              <m:t>𝑋</m:t>
                            </m:r>
                            <m:r>
                              <a:rPr lang="en-US" sz="2000" i="1" dirty="0">
                                <a:solidFill>
                                  <a:schemeClr val="accent6"/>
                                </a:solidFill>
                                <a:latin typeface="Cambria Math" panose="02040503050406030204" pitchFamily="18" charset="0"/>
                              </a:rPr>
                              <m:t>=9</m:t>
                            </m:r>
                          </m:e>
                        </m:d>
                      </m:e>
                    </m:func>
                    <m:r>
                      <a:rPr lang="en-US" sz="2000" i="1" dirty="0">
                        <a:solidFill>
                          <a:schemeClr val="accent6"/>
                        </a:solidFill>
                        <a:latin typeface="Cambria Math" panose="02040503050406030204" pitchFamily="18" charset="0"/>
                      </a:rPr>
                      <m:t>=</m:t>
                    </m:r>
                    <m:f>
                      <m:fPr>
                        <m:ctrlPr>
                          <a:rPr lang="en-US" sz="2000" b="0" i="1" dirty="0" smtClean="0">
                            <a:solidFill>
                              <a:schemeClr val="accent6"/>
                            </a:solidFill>
                            <a:latin typeface="Cambria Math" panose="02040503050406030204" pitchFamily="18" charset="0"/>
                          </a:rPr>
                        </m:ctrlPr>
                      </m:fPr>
                      <m:num>
                        <m:r>
                          <a:rPr lang="en-US" sz="2000" b="0" i="1" dirty="0" smtClean="0">
                            <a:solidFill>
                              <a:schemeClr val="accent6"/>
                            </a:solidFill>
                            <a:latin typeface="Cambria Math" panose="02040503050406030204" pitchFamily="18" charset="0"/>
                          </a:rPr>
                          <m:t>1</m:t>
                        </m:r>
                      </m:num>
                      <m:den>
                        <m:r>
                          <a:rPr lang="en-US" sz="2000" b="0" i="1" dirty="0" smtClean="0">
                            <a:solidFill>
                              <a:schemeClr val="accent6"/>
                            </a:solidFill>
                            <a:latin typeface="Cambria Math" panose="02040503050406030204" pitchFamily="18" charset="0"/>
                          </a:rPr>
                          <m:t>9</m:t>
                        </m:r>
                      </m:den>
                    </m:f>
                  </m:oMath>
                </a14:m>
                <a:r>
                  <a:rPr lang="en-US" sz="2000" dirty="0">
                    <a:solidFill>
                      <a:schemeClr val="accent6"/>
                    </a:solidFill>
                  </a:rPr>
                  <a:t> </a:t>
                </a:r>
              </a:p>
              <a:p>
                <a14:m>
                  <m:oMath xmlns:m="http://schemas.openxmlformats.org/officeDocument/2006/math">
                    <m:func>
                      <m:funcPr>
                        <m:ctrlPr>
                          <a:rPr lang="en-US" sz="2000" i="1" dirty="0">
                            <a:solidFill>
                              <a:schemeClr val="accent6"/>
                            </a:solidFill>
                            <a:latin typeface="Cambria Math" panose="02040503050406030204" pitchFamily="18" charset="0"/>
                          </a:rPr>
                        </m:ctrlPr>
                      </m:funcPr>
                      <m:fName>
                        <m:r>
                          <m:rPr>
                            <m:sty m:val="p"/>
                          </m:rPr>
                          <a:rPr lang="en-US" sz="2000" dirty="0">
                            <a:solidFill>
                              <a:schemeClr val="accent6"/>
                            </a:solidFill>
                            <a:latin typeface="Cambria Math" panose="02040503050406030204" pitchFamily="18" charset="0"/>
                          </a:rPr>
                          <m:t>Pr</m:t>
                        </m:r>
                      </m:fName>
                      <m:e>
                        <m:d>
                          <m:dPr>
                            <m:begChr m:val="["/>
                            <m:endChr m:val="]"/>
                            <m:ctrlPr>
                              <a:rPr lang="en-US" sz="2000" i="1" dirty="0">
                                <a:solidFill>
                                  <a:schemeClr val="accent6"/>
                                </a:solidFill>
                                <a:latin typeface="Cambria Math" panose="02040503050406030204" pitchFamily="18" charset="0"/>
                              </a:rPr>
                            </m:ctrlPr>
                          </m:dPr>
                          <m:e>
                            <m:r>
                              <a:rPr lang="en-US" sz="2000" i="1" dirty="0">
                                <a:solidFill>
                                  <a:schemeClr val="accent6"/>
                                </a:solidFill>
                                <a:latin typeface="Cambria Math" panose="02040503050406030204" pitchFamily="18" charset="0"/>
                              </a:rPr>
                              <m:t>𝑋</m:t>
                            </m:r>
                            <m:r>
                              <a:rPr lang="en-US" sz="2000" i="1" dirty="0">
                                <a:solidFill>
                                  <a:schemeClr val="accent6"/>
                                </a:solidFill>
                                <a:latin typeface="Cambria Math" panose="02040503050406030204" pitchFamily="18" charset="0"/>
                              </a:rPr>
                              <m:t>=6</m:t>
                            </m:r>
                          </m:e>
                        </m:d>
                      </m:e>
                    </m:func>
                    <m:r>
                      <a:rPr lang="en-US" sz="2000" i="1" dirty="0">
                        <a:solidFill>
                          <a:schemeClr val="accent6"/>
                        </a:solidFill>
                        <a:latin typeface="Cambria Math" panose="02040503050406030204" pitchFamily="18" charset="0"/>
                      </a:rPr>
                      <m:t>=</m:t>
                    </m:r>
                    <m:func>
                      <m:funcPr>
                        <m:ctrlPr>
                          <a:rPr lang="en-US" sz="2000" i="1" dirty="0">
                            <a:solidFill>
                              <a:schemeClr val="accent6"/>
                            </a:solidFill>
                            <a:latin typeface="Cambria Math" panose="02040503050406030204" pitchFamily="18" charset="0"/>
                          </a:rPr>
                        </m:ctrlPr>
                      </m:funcPr>
                      <m:fName>
                        <m:r>
                          <m:rPr>
                            <m:sty m:val="p"/>
                          </m:rPr>
                          <a:rPr lang="en-US" sz="2000" dirty="0">
                            <a:solidFill>
                              <a:schemeClr val="accent6"/>
                            </a:solidFill>
                            <a:latin typeface="Cambria Math" panose="02040503050406030204" pitchFamily="18" charset="0"/>
                          </a:rPr>
                          <m:t>Pr</m:t>
                        </m:r>
                      </m:fName>
                      <m:e>
                        <m:d>
                          <m:dPr>
                            <m:begChr m:val="["/>
                            <m:endChr m:val="]"/>
                            <m:ctrlPr>
                              <a:rPr lang="en-US" sz="2000" i="1" dirty="0">
                                <a:solidFill>
                                  <a:schemeClr val="accent6"/>
                                </a:solidFill>
                                <a:latin typeface="Cambria Math" panose="02040503050406030204" pitchFamily="18" charset="0"/>
                              </a:rPr>
                            </m:ctrlPr>
                          </m:dPr>
                          <m:e>
                            <m:r>
                              <a:rPr lang="en-US" sz="2000" i="1" dirty="0">
                                <a:solidFill>
                                  <a:schemeClr val="accent6"/>
                                </a:solidFill>
                                <a:latin typeface="Cambria Math" panose="02040503050406030204" pitchFamily="18" charset="0"/>
                              </a:rPr>
                              <m:t>𝑋</m:t>
                            </m:r>
                            <m:r>
                              <a:rPr lang="en-US" sz="2000" i="1" dirty="0">
                                <a:solidFill>
                                  <a:schemeClr val="accent6"/>
                                </a:solidFill>
                                <a:latin typeface="Cambria Math" panose="02040503050406030204" pitchFamily="18" charset="0"/>
                              </a:rPr>
                              <m:t>=8</m:t>
                            </m:r>
                          </m:e>
                        </m:d>
                      </m:e>
                    </m:func>
                    <m:r>
                      <a:rPr lang="en-US" sz="2000" i="1" dirty="0">
                        <a:solidFill>
                          <a:schemeClr val="accent6"/>
                        </a:solidFill>
                        <a:latin typeface="Cambria Math" panose="02040503050406030204" pitchFamily="18" charset="0"/>
                      </a:rPr>
                      <m:t>=</m:t>
                    </m:r>
                    <m:f>
                      <m:fPr>
                        <m:ctrlPr>
                          <a:rPr lang="en-US" sz="2000" b="0" i="1" dirty="0" smtClean="0">
                            <a:solidFill>
                              <a:schemeClr val="accent6"/>
                            </a:solidFill>
                            <a:latin typeface="Cambria Math" panose="02040503050406030204" pitchFamily="18" charset="0"/>
                          </a:rPr>
                        </m:ctrlPr>
                      </m:fPr>
                      <m:num>
                        <m:r>
                          <a:rPr lang="en-US" sz="2000" b="0" i="1" dirty="0" smtClean="0">
                            <a:solidFill>
                              <a:schemeClr val="accent6"/>
                            </a:solidFill>
                            <a:latin typeface="Cambria Math" panose="02040503050406030204" pitchFamily="18" charset="0"/>
                          </a:rPr>
                          <m:t>5</m:t>
                        </m:r>
                      </m:num>
                      <m:den>
                        <m:r>
                          <a:rPr lang="en-US" sz="2000" b="0" i="1" dirty="0" smtClean="0">
                            <a:solidFill>
                              <a:schemeClr val="accent6"/>
                            </a:solidFill>
                            <a:latin typeface="Cambria Math" panose="02040503050406030204" pitchFamily="18" charset="0"/>
                          </a:rPr>
                          <m:t>36</m:t>
                        </m:r>
                      </m:den>
                    </m:f>
                  </m:oMath>
                </a14:m>
                <a:r>
                  <a:rPr lang="en-US" sz="2000" dirty="0">
                    <a:solidFill>
                      <a:schemeClr val="accent6"/>
                    </a:solidFill>
                  </a:rPr>
                  <a:t> </a:t>
                </a:r>
              </a:p>
              <a:p>
                <a14:m>
                  <m:oMath xmlns:m="http://schemas.openxmlformats.org/officeDocument/2006/math">
                    <m:func>
                      <m:funcPr>
                        <m:ctrlPr>
                          <a:rPr lang="en-US" sz="2000" i="1" dirty="0">
                            <a:solidFill>
                              <a:schemeClr val="accent6"/>
                            </a:solidFill>
                            <a:latin typeface="Cambria Math" panose="02040503050406030204" pitchFamily="18" charset="0"/>
                          </a:rPr>
                        </m:ctrlPr>
                      </m:funcPr>
                      <m:fName>
                        <m:r>
                          <m:rPr>
                            <m:sty m:val="p"/>
                          </m:rPr>
                          <a:rPr lang="en-US" sz="2000" dirty="0">
                            <a:solidFill>
                              <a:schemeClr val="accent6"/>
                            </a:solidFill>
                            <a:latin typeface="Cambria Math" panose="02040503050406030204" pitchFamily="18" charset="0"/>
                          </a:rPr>
                          <m:t>Pr</m:t>
                        </m:r>
                      </m:fName>
                      <m:e>
                        <m:d>
                          <m:dPr>
                            <m:begChr m:val="["/>
                            <m:endChr m:val="]"/>
                            <m:ctrlPr>
                              <a:rPr lang="en-US" sz="2000" i="1" dirty="0">
                                <a:solidFill>
                                  <a:schemeClr val="accent6"/>
                                </a:solidFill>
                                <a:latin typeface="Cambria Math" panose="02040503050406030204" pitchFamily="18" charset="0"/>
                              </a:rPr>
                            </m:ctrlPr>
                          </m:dPr>
                          <m:e>
                            <m:r>
                              <a:rPr lang="en-US" sz="2000" i="1" dirty="0">
                                <a:solidFill>
                                  <a:schemeClr val="accent6"/>
                                </a:solidFill>
                                <a:latin typeface="Cambria Math" panose="02040503050406030204" pitchFamily="18" charset="0"/>
                              </a:rPr>
                              <m:t>𝑋</m:t>
                            </m:r>
                            <m:r>
                              <a:rPr lang="en-US" sz="2000" i="1" dirty="0">
                                <a:solidFill>
                                  <a:schemeClr val="accent6"/>
                                </a:solidFill>
                                <a:latin typeface="Cambria Math" panose="02040503050406030204" pitchFamily="18" charset="0"/>
                              </a:rPr>
                              <m:t>=7</m:t>
                            </m:r>
                          </m:e>
                        </m:d>
                      </m:e>
                    </m:func>
                    <m:r>
                      <a:rPr lang="en-US" sz="2000" i="1" dirty="0">
                        <a:solidFill>
                          <a:schemeClr val="accent6"/>
                        </a:solidFill>
                        <a:latin typeface="Cambria Math" panose="02040503050406030204" pitchFamily="18" charset="0"/>
                      </a:rPr>
                      <m:t>=</m:t>
                    </m:r>
                    <m:f>
                      <m:fPr>
                        <m:ctrlPr>
                          <a:rPr lang="en-US" sz="2000" b="0" i="1" dirty="0" smtClean="0">
                            <a:solidFill>
                              <a:schemeClr val="accent6"/>
                            </a:solidFill>
                            <a:latin typeface="Cambria Math" panose="02040503050406030204" pitchFamily="18" charset="0"/>
                          </a:rPr>
                        </m:ctrlPr>
                      </m:fPr>
                      <m:num>
                        <m:r>
                          <a:rPr lang="en-US" sz="2000" b="0" i="1" dirty="0" smtClean="0">
                            <a:solidFill>
                              <a:schemeClr val="accent6"/>
                            </a:solidFill>
                            <a:latin typeface="Cambria Math" panose="02040503050406030204" pitchFamily="18" charset="0"/>
                          </a:rPr>
                          <m:t>1</m:t>
                        </m:r>
                      </m:num>
                      <m:den>
                        <m:r>
                          <a:rPr lang="en-US" sz="2000" b="0" i="1" dirty="0" smtClean="0">
                            <a:solidFill>
                              <a:schemeClr val="accent6"/>
                            </a:solidFill>
                            <a:latin typeface="Cambria Math" panose="02040503050406030204" pitchFamily="18" charset="0"/>
                          </a:rPr>
                          <m:t>6</m:t>
                        </m:r>
                      </m:den>
                    </m:f>
                    <m:r>
                      <a:rPr lang="en-US" sz="2000" b="0" i="0" dirty="0" smtClean="0">
                        <a:solidFill>
                          <a:schemeClr val="accent6"/>
                        </a:solidFill>
                        <a:latin typeface="Cambria Math" panose="02040503050406030204" pitchFamily="18" charset="0"/>
                      </a:rPr>
                      <m:t> </m:t>
                    </m:r>
                  </m:oMath>
                </a14:m>
                <a:r>
                  <a:rPr lang="en-US" sz="2000" dirty="0">
                    <a:solidFill>
                      <a:schemeClr val="accent6"/>
                    </a:solidFill>
                  </a:rPr>
                  <a:t> </a:t>
                </a:r>
              </a:p>
            </p:txBody>
          </p:sp>
        </mc:Choice>
        <mc:Fallback xmlns="">
          <p:sp>
            <p:nvSpPr>
              <p:cNvPr id="6" name="文本框 5"/>
              <p:cNvSpPr txBox="1">
                <a:spLocks noRot="1" noChangeAspect="1" noMove="1" noResize="1" noEditPoints="1" noAdjustHandles="1" noChangeArrowheads="1" noChangeShapeType="1" noTextEdit="1"/>
              </p:cNvSpPr>
              <p:nvPr/>
            </p:nvSpPr>
            <p:spPr>
              <a:xfrm>
                <a:off x="762000" y="1506128"/>
                <a:ext cx="3657600" cy="2622256"/>
              </a:xfrm>
              <a:prstGeom prst="rect">
                <a:avLst/>
              </a:prstGeom>
              <a:blipFill rotWithShape="0">
                <a:blip r:embed="rId5"/>
                <a:stretch>
                  <a:fillRect l="-2333" b="-1628"/>
                </a:stretch>
              </a:blipFill>
            </p:spPr>
            <p:txBody>
              <a:bodyPr/>
              <a:lstStyle/>
              <a:p>
                <a:r>
                  <a:rPr lang="en-US">
                    <a:noFill/>
                  </a:rPr>
                  <a:t> </a:t>
                </a:r>
              </a:p>
            </p:txBody>
          </p:sp>
        </mc:Fallback>
      </mc:AlternateContent>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期望值的等价定义</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kumimoji="1" lang="zh-CN" altLang="en-US" dirty="0"/>
                  <a:t>定理：对于任意随机变量</a:t>
                </a:r>
                <a14:m>
                  <m:oMath xmlns:m="http://schemas.openxmlformats.org/officeDocument/2006/math">
                    <m:r>
                      <a:rPr kumimoji="1" lang="en-US" altLang="zh-CN" i="1" dirty="0" smtClean="0">
                        <a:latin typeface="Cambria Math" charset="0"/>
                      </a:rPr>
                      <m:t>𝑅</m:t>
                    </m:r>
                  </m:oMath>
                </a14:m>
                <a:endParaRPr kumimoji="1" lang="en-US" altLang="zh-CN" dirty="0"/>
              </a:p>
              <a:p>
                <a:pPr marL="0" indent="0" algn="ctr">
                  <a:buNone/>
                </a:pPr>
                <a14:m>
                  <m:oMathPara xmlns:m="http://schemas.openxmlformats.org/officeDocument/2006/math">
                    <m:oMathParaPr>
                      <m:jc m:val="centerGroup"/>
                    </m:oMathParaPr>
                    <m:oMath xmlns:m="http://schemas.openxmlformats.org/officeDocument/2006/math">
                      <m:r>
                        <m:rPr>
                          <m:sty m:val="p"/>
                        </m:rPr>
                        <a:rPr kumimoji="1" lang="en-US" altLang="zh-CN" sz="2800" b="0" i="0" smtClean="0">
                          <a:latin typeface="Cambria Math" charset="0"/>
                        </a:rPr>
                        <m:t>Ex</m:t>
                      </m:r>
                      <m:d>
                        <m:dPr>
                          <m:begChr m:val="["/>
                          <m:endChr m:val="]"/>
                          <m:ctrlPr>
                            <a:rPr kumimoji="1" lang="en-US" altLang="zh-CN" sz="2800" b="0" i="1" smtClean="0">
                              <a:latin typeface="Cambria Math" panose="02040503050406030204" pitchFamily="18" charset="0"/>
                            </a:rPr>
                          </m:ctrlPr>
                        </m:dPr>
                        <m:e>
                          <m:r>
                            <a:rPr kumimoji="1" lang="en-US" altLang="zh-CN" sz="2800" b="0" i="1" smtClean="0">
                              <a:latin typeface="Cambria Math" charset="0"/>
                            </a:rPr>
                            <m:t>𝑅</m:t>
                          </m:r>
                        </m:e>
                      </m:d>
                      <m:r>
                        <a:rPr kumimoji="1" lang="en-US" altLang="zh-CN" sz="2800" b="0" i="1" smtClean="0">
                          <a:latin typeface="Cambria Math" charset="0"/>
                        </a:rPr>
                        <m:t>=</m:t>
                      </m:r>
                      <m:nary>
                        <m:naryPr>
                          <m:chr m:val="∑"/>
                          <m:limLoc m:val="subSup"/>
                          <m:supHide m:val="on"/>
                          <m:ctrlPr>
                            <a:rPr kumimoji="1" lang="en-US" altLang="zh-CN" sz="2800" b="0" i="1" smtClean="0">
                              <a:latin typeface="Cambria Math" panose="02040503050406030204" pitchFamily="18" charset="0"/>
                            </a:rPr>
                          </m:ctrlPr>
                        </m:naryPr>
                        <m:sub>
                          <m:r>
                            <m:rPr>
                              <m:brk m:alnAt="9"/>
                            </m:rPr>
                            <a:rPr kumimoji="1" lang="en-US" altLang="zh-CN" sz="2800" b="0" i="1" smtClean="0">
                              <a:latin typeface="Cambria Math" charset="0"/>
                            </a:rPr>
                            <m:t>𝑥</m:t>
                          </m:r>
                          <m:r>
                            <a:rPr kumimoji="1" lang="en-US" altLang="zh-CN" sz="2800" b="0" i="1" smtClean="0">
                              <a:latin typeface="Cambria Math" charset="0"/>
                            </a:rPr>
                            <m:t>∈</m:t>
                          </m:r>
                          <m:r>
                            <m:rPr>
                              <m:sty m:val="p"/>
                            </m:rPr>
                            <a:rPr kumimoji="1" lang="en-US" altLang="zh-CN" sz="2800" b="0" i="0" smtClean="0">
                              <a:latin typeface="Cambria Math" charset="0"/>
                            </a:rPr>
                            <m:t>range</m:t>
                          </m:r>
                          <m:r>
                            <a:rPr kumimoji="1" lang="en-US" altLang="zh-CN" sz="2800" b="0" i="1" smtClean="0">
                              <a:latin typeface="Cambria Math" charset="0"/>
                            </a:rPr>
                            <m:t>(</m:t>
                          </m:r>
                          <m:r>
                            <a:rPr kumimoji="1" lang="en-US" altLang="zh-CN" sz="2800" b="0" i="1" smtClean="0">
                              <a:latin typeface="Cambria Math" charset="0"/>
                            </a:rPr>
                            <m:t>𝑅</m:t>
                          </m:r>
                          <m:r>
                            <a:rPr kumimoji="1" lang="en-US" altLang="zh-CN" sz="2800" b="0" i="1" smtClean="0">
                              <a:latin typeface="Cambria Math" charset="0"/>
                            </a:rPr>
                            <m:t>)</m:t>
                          </m:r>
                        </m:sub>
                        <m:sup/>
                        <m:e>
                          <m:r>
                            <a:rPr kumimoji="1" lang="en-US" altLang="zh-CN" sz="2800" b="0" i="1" smtClean="0">
                              <a:latin typeface="Cambria Math" charset="0"/>
                            </a:rPr>
                            <m:t>𝑥</m:t>
                          </m:r>
                          <m:r>
                            <a:rPr kumimoji="1" lang="en-US" altLang="zh-CN" sz="2800" b="0" i="1" smtClean="0">
                              <a:latin typeface="Cambria Math" charset="0"/>
                            </a:rPr>
                            <m:t>⋅</m:t>
                          </m:r>
                          <m:r>
                            <m:rPr>
                              <m:sty m:val="p"/>
                            </m:rPr>
                            <a:rPr kumimoji="1" lang="en-US" altLang="zh-CN" sz="2800" b="0" i="0" smtClean="0">
                              <a:latin typeface="Cambria Math" charset="0"/>
                            </a:rPr>
                            <m:t>Pr</m:t>
                          </m:r>
                          <m:r>
                            <a:rPr kumimoji="1" lang="en-US" altLang="zh-CN" sz="2800" b="0" i="1" smtClean="0">
                              <a:latin typeface="Cambria Math" charset="0"/>
                            </a:rPr>
                            <m:t>⁡[</m:t>
                          </m:r>
                          <m:r>
                            <a:rPr kumimoji="1" lang="en-US" altLang="zh-CN" sz="2800" b="0" i="1" smtClean="0">
                              <a:latin typeface="Cambria Math" charset="0"/>
                            </a:rPr>
                            <m:t>𝑅</m:t>
                          </m:r>
                          <m:r>
                            <a:rPr kumimoji="1" lang="en-US" altLang="zh-CN" sz="2800" b="0" i="1" smtClean="0">
                              <a:latin typeface="Cambria Math" charset="0"/>
                            </a:rPr>
                            <m:t>=</m:t>
                          </m:r>
                          <m:r>
                            <a:rPr kumimoji="1" lang="en-US" altLang="zh-CN" sz="2800" b="0" i="1" smtClean="0">
                              <a:latin typeface="Cambria Math" charset="0"/>
                            </a:rPr>
                            <m:t>𝑥</m:t>
                          </m:r>
                          <m:r>
                            <a:rPr kumimoji="1" lang="en-US" altLang="zh-CN" sz="2800" b="0" i="1" smtClean="0">
                              <a:latin typeface="Cambria Math" charset="0"/>
                            </a:rPr>
                            <m:t>]</m:t>
                          </m:r>
                        </m:e>
                      </m:nary>
                    </m:oMath>
                  </m:oMathPara>
                </a14:m>
                <a:endParaRPr kumimoji="1" lang="en-US" altLang="zh-CN" sz="2800"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0">
                <a:blip r:embed="rId2"/>
                <a:stretch>
                  <a:fillRect t="-2291"/>
                </a:stretch>
              </a:blipFill>
            </p:spPr>
            <p:txBody>
              <a:bodyPr/>
              <a:lstStyle/>
              <a:p>
                <a:r>
                  <a:rPr lang="zh-CN" altLang="en-US">
                    <a:noFill/>
                  </a:rPr>
                  <a:t> </a:t>
                </a:r>
              </a:p>
            </p:txBody>
          </p:sp>
        </mc:Fallback>
      </mc:AlternateContent>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0" y="3276600"/>
            <a:ext cx="6629400" cy="3333528"/>
          </a:xfrm>
          <a:prstGeom prst="rect">
            <a:avLst/>
          </a:prstGeom>
        </p:spPr>
      </p:pic>
    </p:spTree>
    <p:extLst>
      <p:ext uri="{BB962C8B-B14F-4D97-AF65-F5344CB8AC3E}">
        <p14:creationId xmlns:p14="http://schemas.microsoft.com/office/powerpoint/2010/main" val="12290291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条件期望</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kumimoji="1" lang="zh-CN" altLang="en-US" dirty="0"/>
                  <a:t>给定一个随机变量</a:t>
                </a:r>
                <a14:m>
                  <m:oMath xmlns:m="http://schemas.openxmlformats.org/officeDocument/2006/math">
                    <m:r>
                      <a:rPr kumimoji="1" lang="en-US" altLang="zh-CN" i="1" dirty="0" smtClean="0">
                        <a:latin typeface="Cambria Math" charset="0"/>
                      </a:rPr>
                      <m:t>𝑅</m:t>
                    </m:r>
                  </m:oMath>
                </a14:m>
                <a:r>
                  <a:rPr kumimoji="1" lang="zh-CN" altLang="en-US" dirty="0"/>
                  <a:t>，</a:t>
                </a:r>
                <a14:m>
                  <m:oMath xmlns:m="http://schemas.openxmlformats.org/officeDocument/2006/math">
                    <m:r>
                      <a:rPr kumimoji="1" lang="en-US" altLang="zh-CN" i="1" dirty="0" smtClean="0">
                        <a:latin typeface="Cambria Math" charset="0"/>
                      </a:rPr>
                      <m:t>𝑅</m:t>
                    </m:r>
                  </m:oMath>
                </a14:m>
                <a:r>
                  <a:rPr kumimoji="1" lang="zh-CN" altLang="en-US" dirty="0"/>
                  <a:t>在已知事件</a:t>
                </a:r>
                <a14:m>
                  <m:oMath xmlns:m="http://schemas.openxmlformats.org/officeDocument/2006/math">
                    <m:r>
                      <a:rPr kumimoji="1" lang="en-US" altLang="zh-CN" i="1" dirty="0" smtClean="0">
                        <a:latin typeface="Cambria Math" charset="0"/>
                      </a:rPr>
                      <m:t>𝐴</m:t>
                    </m:r>
                  </m:oMath>
                </a14:m>
                <a:r>
                  <a:rPr kumimoji="1" lang="zh-CN" altLang="en-US" dirty="0"/>
                  <a:t>条件下的期望值是</a:t>
                </a:r>
                <a14:m>
                  <m:oMath xmlns:m="http://schemas.openxmlformats.org/officeDocument/2006/math">
                    <m:r>
                      <a:rPr kumimoji="1" lang="en-US" altLang="zh-CN" i="1" dirty="0" smtClean="0">
                        <a:latin typeface="Cambria Math" charset="0"/>
                      </a:rPr>
                      <m:t>𝑅</m:t>
                    </m:r>
                  </m:oMath>
                </a14:m>
                <a:r>
                  <a:rPr kumimoji="1" lang="zh-CN" altLang="en-US" dirty="0"/>
                  <a:t>在</a:t>
                </a:r>
                <a14:m>
                  <m:oMath xmlns:m="http://schemas.openxmlformats.org/officeDocument/2006/math">
                    <m:r>
                      <a:rPr kumimoji="1" lang="en-US" altLang="zh-CN" i="1" dirty="0" smtClean="0">
                        <a:latin typeface="Cambria Math" charset="0"/>
                      </a:rPr>
                      <m:t>𝐴</m:t>
                    </m:r>
                  </m:oMath>
                </a14:m>
                <a:r>
                  <a:rPr kumimoji="1" lang="zh-CN" altLang="en-US" dirty="0"/>
                  <a:t>中结果上的取值的概率加权平均值：</a:t>
                </a:r>
                <a:endParaRPr kumimoji="1" lang="en-US" altLang="zh-CN" dirty="0"/>
              </a:p>
              <a:p>
                <a:pPr marL="0" indent="0">
                  <a:buNone/>
                </a:pPr>
                <a14:m>
                  <m:oMathPara xmlns:m="http://schemas.openxmlformats.org/officeDocument/2006/math">
                    <m:oMathParaPr>
                      <m:jc m:val="center"/>
                    </m:oMathParaPr>
                    <m:oMath xmlns:m="http://schemas.openxmlformats.org/officeDocument/2006/math">
                      <m:r>
                        <m:rPr>
                          <m:sty m:val="p"/>
                        </m:rPr>
                        <a:rPr kumimoji="1" lang="en-US" altLang="zh-CN">
                          <a:latin typeface="Cambria Math" charset="0"/>
                        </a:rPr>
                        <m:t>Ex</m:t>
                      </m:r>
                      <m:d>
                        <m:dPr>
                          <m:begChr m:val="["/>
                          <m:endChr m:val="]"/>
                          <m:ctrlPr>
                            <a:rPr kumimoji="1" lang="en-US" altLang="zh-CN" i="1">
                              <a:latin typeface="Cambria Math" panose="02040503050406030204" pitchFamily="18" charset="0"/>
                            </a:rPr>
                          </m:ctrlPr>
                        </m:dPr>
                        <m:e>
                          <m:r>
                            <a:rPr kumimoji="1" lang="en-US" altLang="zh-CN" i="1">
                              <a:latin typeface="Cambria Math" charset="0"/>
                            </a:rPr>
                            <m:t>𝑅</m:t>
                          </m:r>
                          <m:r>
                            <a:rPr kumimoji="1" lang="zh-CN" altLang="en-US" b="0" i="1" smtClean="0">
                              <a:latin typeface="Cambria Math" charset="0"/>
                            </a:rPr>
                            <m:t>｜</m:t>
                          </m:r>
                          <m:r>
                            <a:rPr kumimoji="1" lang="en-US" altLang="zh-CN" b="0" i="1" smtClean="0">
                              <a:latin typeface="Cambria Math" charset="0"/>
                            </a:rPr>
                            <m:t>𝐴</m:t>
                          </m:r>
                        </m:e>
                      </m:d>
                      <m:r>
                        <a:rPr kumimoji="1" lang="en-US" altLang="zh-CN" i="1">
                          <a:latin typeface="Cambria Math" charset="0"/>
                        </a:rPr>
                        <m:t>=</m:t>
                      </m:r>
                      <m:nary>
                        <m:naryPr>
                          <m:chr m:val="∑"/>
                          <m:limLoc m:val="subSup"/>
                          <m:supHide m:val="on"/>
                          <m:ctrlPr>
                            <a:rPr kumimoji="1" lang="en-US" altLang="zh-CN" i="1">
                              <a:latin typeface="Cambria Math" panose="02040503050406030204" pitchFamily="18" charset="0"/>
                            </a:rPr>
                          </m:ctrlPr>
                        </m:naryPr>
                        <m:sub>
                          <m:r>
                            <m:rPr>
                              <m:brk m:alnAt="1"/>
                            </m:rPr>
                            <a:rPr kumimoji="1" lang="en-US" altLang="zh-CN" b="0" i="1" smtClean="0">
                              <a:latin typeface="Cambria Math" charset="0"/>
                            </a:rPr>
                            <m:t>𝑟</m:t>
                          </m:r>
                          <m:r>
                            <a:rPr kumimoji="1" lang="en-US" altLang="zh-CN" i="1">
                              <a:latin typeface="Cambria Math" charset="0"/>
                            </a:rPr>
                            <m:t>∈</m:t>
                          </m:r>
                          <m:r>
                            <m:rPr>
                              <m:sty m:val="p"/>
                            </m:rPr>
                            <a:rPr kumimoji="1" lang="en-US" altLang="zh-CN">
                              <a:latin typeface="Cambria Math" charset="0"/>
                            </a:rPr>
                            <m:t>range</m:t>
                          </m:r>
                          <m:r>
                            <a:rPr kumimoji="1" lang="en-US" altLang="zh-CN" i="1">
                              <a:latin typeface="Cambria Math" charset="0"/>
                            </a:rPr>
                            <m:t>(</m:t>
                          </m:r>
                          <m:r>
                            <a:rPr kumimoji="1" lang="en-US" altLang="zh-CN" i="1">
                              <a:latin typeface="Cambria Math" charset="0"/>
                            </a:rPr>
                            <m:t>𝑅</m:t>
                          </m:r>
                          <m:r>
                            <a:rPr kumimoji="1" lang="en-US" altLang="zh-CN" i="1">
                              <a:latin typeface="Cambria Math" charset="0"/>
                            </a:rPr>
                            <m:t>)</m:t>
                          </m:r>
                        </m:sub>
                        <m:sup/>
                        <m:e>
                          <m:r>
                            <a:rPr kumimoji="1" lang="en-US" altLang="zh-CN" b="0" i="1" smtClean="0">
                              <a:latin typeface="Cambria Math" charset="0"/>
                            </a:rPr>
                            <m:t>𝑟</m:t>
                          </m:r>
                          <m:r>
                            <a:rPr kumimoji="1" lang="en-US" altLang="zh-CN" i="1">
                              <a:latin typeface="Cambria Math" charset="0"/>
                            </a:rPr>
                            <m:t>⋅</m:t>
                          </m:r>
                          <m:r>
                            <m:rPr>
                              <m:sty m:val="p"/>
                            </m:rPr>
                            <a:rPr kumimoji="1" lang="en-US" altLang="zh-CN">
                              <a:latin typeface="Cambria Math" charset="0"/>
                            </a:rPr>
                            <m:t>Pr</m:t>
                          </m:r>
                          <m:r>
                            <a:rPr kumimoji="1" lang="en-US" altLang="zh-CN" i="1">
                              <a:latin typeface="Cambria Math" charset="0"/>
                            </a:rPr>
                            <m:t>⁡[</m:t>
                          </m:r>
                          <m:r>
                            <a:rPr kumimoji="1" lang="en-US" altLang="zh-CN" i="1">
                              <a:latin typeface="Cambria Math" charset="0"/>
                            </a:rPr>
                            <m:t>𝑅</m:t>
                          </m:r>
                          <m:r>
                            <a:rPr kumimoji="1" lang="en-US" altLang="zh-CN" i="1">
                              <a:latin typeface="Cambria Math" charset="0"/>
                            </a:rPr>
                            <m:t>=</m:t>
                          </m:r>
                          <m:r>
                            <a:rPr kumimoji="1" lang="en-US" altLang="zh-CN" b="0" i="1" smtClean="0">
                              <a:latin typeface="Cambria Math" charset="0"/>
                            </a:rPr>
                            <m:t>𝑟</m:t>
                          </m:r>
                          <m:r>
                            <a:rPr kumimoji="1" lang="zh-CN" altLang="en-US" b="0" i="1" smtClean="0">
                              <a:latin typeface="Cambria Math" charset="0"/>
                            </a:rPr>
                            <m:t>｜</m:t>
                          </m:r>
                          <m:r>
                            <a:rPr kumimoji="1" lang="en-US" altLang="zh-CN" b="0" i="1" smtClean="0">
                              <a:latin typeface="Cambria Math" charset="0"/>
                            </a:rPr>
                            <m:t>𝐴</m:t>
                          </m:r>
                          <m:r>
                            <a:rPr kumimoji="1" lang="en-US" altLang="zh-CN" i="1">
                              <a:latin typeface="Cambria Math" charset="0"/>
                            </a:rPr>
                            <m:t>]</m:t>
                          </m:r>
                        </m:e>
                      </m:nary>
                    </m:oMath>
                  </m:oMathPara>
                </a14:m>
                <a:br>
                  <a:rPr kumimoji="1" lang="en-US" altLang="zh-CN" dirty="0"/>
                </a:br>
                <a:endParaRPr kumimoji="1"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0">
                <a:blip r:embed="rId3"/>
                <a:stretch>
                  <a:fillRect t="-2156"/>
                </a:stretch>
              </a:blipFill>
            </p:spPr>
            <p:txBody>
              <a:bodyPr/>
              <a:lstStyle/>
              <a:p>
                <a:r>
                  <a:rPr lang="zh-CN" altLang="en-US">
                    <a:noFill/>
                  </a:rPr>
                  <a:t> </a:t>
                </a:r>
              </a:p>
            </p:txBody>
          </p:sp>
        </mc:Fallback>
      </mc:AlternateContent>
      <p:grpSp>
        <p:nvGrpSpPr>
          <p:cNvPr id="6" name="组 5"/>
          <p:cNvGrpSpPr/>
          <p:nvPr/>
        </p:nvGrpSpPr>
        <p:grpSpPr>
          <a:xfrm>
            <a:off x="914400" y="4648200"/>
            <a:ext cx="7725192" cy="1828800"/>
            <a:chOff x="914400" y="4648200"/>
            <a:chExt cx="7725192" cy="1828800"/>
          </a:xfrm>
        </p:grpSpPr>
        <p:sp>
          <p:nvSpPr>
            <p:cNvPr id="4" name="文本框 3"/>
            <p:cNvSpPr txBox="1"/>
            <p:nvPr/>
          </p:nvSpPr>
          <p:spPr>
            <a:xfrm>
              <a:off x="914400" y="4648200"/>
              <a:ext cx="7725192" cy="1200329"/>
            </a:xfrm>
            <a:prstGeom prst="rect">
              <a:avLst/>
            </a:prstGeom>
            <a:noFill/>
          </p:spPr>
          <p:txBody>
            <a:bodyPr wrap="none" rtlCol="0">
              <a:spAutoFit/>
            </a:bodyPr>
            <a:lstStyle/>
            <a:p>
              <a:r>
                <a:rPr kumimoji="1" lang="zh-CN" altLang="en-US" sz="2400" dirty="0">
                  <a:solidFill>
                    <a:schemeClr val="accent2"/>
                  </a:solidFill>
                  <a:latin typeface="+mn-lt"/>
                </a:rPr>
                <a:t>例：已知一个公平骰子投出的点数不小于</a:t>
              </a:r>
              <a:r>
                <a:rPr kumimoji="1" lang="en-US" altLang="zh-CN" sz="2400" dirty="0">
                  <a:solidFill>
                    <a:schemeClr val="accent2"/>
                  </a:solidFill>
                  <a:latin typeface="+mn-lt"/>
                </a:rPr>
                <a:t>4</a:t>
              </a:r>
              <a:r>
                <a:rPr kumimoji="1" lang="zh-CN" altLang="en-US" sz="2400" dirty="0">
                  <a:solidFill>
                    <a:schemeClr val="accent2"/>
                  </a:solidFill>
                  <a:latin typeface="+mn-lt"/>
                </a:rPr>
                <a:t>点，此条件下</a:t>
              </a:r>
              <a:endParaRPr kumimoji="1" lang="en-US" altLang="zh-CN" sz="2400" dirty="0">
                <a:solidFill>
                  <a:schemeClr val="accent2"/>
                </a:solidFill>
                <a:latin typeface="+mn-lt"/>
              </a:endParaRPr>
            </a:p>
            <a:p>
              <a:r>
                <a:rPr kumimoji="1" lang="zh-CN" altLang="en-US" sz="2400" dirty="0">
                  <a:solidFill>
                    <a:schemeClr val="accent2"/>
                  </a:solidFill>
                  <a:latin typeface="+mn-lt"/>
                </a:rPr>
                <a:t>投出的点数的期望值是多少？</a:t>
              </a:r>
              <a:endParaRPr kumimoji="1" lang="en-US" altLang="zh-CN" sz="2400" dirty="0">
                <a:solidFill>
                  <a:schemeClr val="accent2"/>
                </a:solidFill>
                <a:latin typeface="+mn-lt"/>
              </a:endParaRPr>
            </a:p>
            <a:p>
              <a:endParaRPr kumimoji="1" lang="zh-CN" altLang="en-US" sz="2400" dirty="0">
                <a:solidFill>
                  <a:schemeClr val="accent2"/>
                </a:solidFill>
                <a:latin typeface="+mn-lt"/>
              </a:endParaRPr>
            </a:p>
          </p:txBody>
        </p:sp>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2500" y="5486400"/>
              <a:ext cx="4887829" cy="990600"/>
            </a:xfrm>
            <a:prstGeom prst="rect">
              <a:avLst/>
            </a:prstGeom>
          </p:spPr>
        </p:pic>
      </p:grpSp>
    </p:spTree>
    <p:extLst>
      <p:ext uri="{BB962C8B-B14F-4D97-AF65-F5344CB8AC3E}">
        <p14:creationId xmlns:p14="http://schemas.microsoft.com/office/powerpoint/2010/main" val="613337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Law of Total Expectation</a:t>
            </a:r>
            <a:endParaRPr kumimoji="1" lang="zh-CN" altLang="en-US" dirty="0"/>
          </a:p>
        </p:txBody>
      </p:sp>
      <p:pic>
        <p:nvPicPr>
          <p:cNvPr id="5" name="内容占位符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9695" y="1524000"/>
            <a:ext cx="8962385" cy="1600200"/>
          </a:xfrm>
        </p:spPr>
      </p:pic>
      <p:pic>
        <p:nvPicPr>
          <p:cNvPr id="6" name="图片 5"/>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52400" y="2819400"/>
            <a:ext cx="7467600" cy="3962400"/>
          </a:xfrm>
          <a:prstGeom prst="rect">
            <a:avLst/>
          </a:prstGeom>
        </p:spPr>
      </p:pic>
    </p:spTree>
    <p:extLst>
      <p:ext uri="{BB962C8B-B14F-4D97-AF65-F5344CB8AC3E}">
        <p14:creationId xmlns:p14="http://schemas.microsoft.com/office/powerpoint/2010/main" val="99518044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Mean Time to Failure</a:t>
            </a:r>
            <a:endParaRPr kumimoji="1"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pPr>
                  <a:buFont typeface="Arial" charset="0"/>
                  <a:buChar char="•"/>
                </a:pPr>
                <a:r>
                  <a:rPr lang="en-US" altLang="zh-CN" sz="2400" dirty="0"/>
                  <a:t>A computer program crashes at the end of each hour of use with probability </a:t>
                </a:r>
                <a14:m>
                  <m:oMath xmlns:m="http://schemas.openxmlformats.org/officeDocument/2006/math">
                    <m:r>
                      <a:rPr lang="en-US" altLang="zh-CN" sz="2400" i="1" dirty="0" smtClean="0">
                        <a:latin typeface="Cambria Math" charset="0"/>
                      </a:rPr>
                      <m:t>𝑝</m:t>
                    </m:r>
                  </m:oMath>
                </a14:m>
                <a:r>
                  <a:rPr lang="en-US" altLang="zh-CN" sz="2400" dirty="0"/>
                  <a:t>, if it has not crashed already. What is the </a:t>
                </a:r>
                <a:r>
                  <a:rPr lang="en-US" altLang="zh-CN" sz="2400" dirty="0">
                    <a:solidFill>
                      <a:srgbClr val="C00000"/>
                    </a:solidFill>
                  </a:rPr>
                  <a:t>expected time </a:t>
                </a:r>
                <a:r>
                  <a:rPr lang="en-US" altLang="zh-CN" sz="2400" dirty="0"/>
                  <a:t>until the program crashes? </a:t>
                </a:r>
              </a:p>
              <a:p>
                <a:pPr>
                  <a:buFont typeface="Arial" charset="0"/>
                  <a:buChar char="•"/>
                </a:pPr>
                <a14:m>
                  <m:oMath xmlns:m="http://schemas.openxmlformats.org/officeDocument/2006/math">
                    <m:r>
                      <m:rPr>
                        <m:sty m:val="p"/>
                      </m:rPr>
                      <a:rPr lang="en-US" altLang="zh-CN" sz="2400" b="0" i="0" smtClean="0">
                        <a:latin typeface="Cambria Math" charset="0"/>
                      </a:rPr>
                      <m:t>Ex</m:t>
                    </m:r>
                    <m:r>
                      <a:rPr lang="en-US" altLang="zh-CN" sz="2400" b="0" i="1" smtClean="0">
                        <a:latin typeface="Cambria Math" charset="0"/>
                      </a:rPr>
                      <m:t>[</m:t>
                    </m:r>
                    <m:r>
                      <a:rPr lang="en-US" altLang="zh-CN" sz="2400" b="0" i="1" smtClean="0">
                        <a:latin typeface="Cambria Math" charset="0"/>
                      </a:rPr>
                      <m:t>𝐶</m:t>
                    </m:r>
                    <m:r>
                      <a:rPr lang="en-US" altLang="zh-CN" sz="2400" b="0" i="1" smtClean="0">
                        <a:latin typeface="Cambria Math" charset="0"/>
                      </a:rPr>
                      <m:t>]</m:t>
                    </m:r>
                  </m:oMath>
                </a14:m>
                <a:r>
                  <a:rPr lang="en-US" altLang="zh-CN" sz="2400" dirty="0"/>
                  <a:t>:  </a:t>
                </a:r>
                <a14:m>
                  <m:oMath xmlns:m="http://schemas.openxmlformats.org/officeDocument/2006/math">
                    <m:r>
                      <a:rPr lang="en-US" altLang="zh-CN" sz="2400" i="1" dirty="0" smtClean="0">
                        <a:latin typeface="Cambria Math" charset="0"/>
                      </a:rPr>
                      <m:t>𝐶</m:t>
                    </m:r>
                  </m:oMath>
                </a14:m>
                <a:r>
                  <a:rPr lang="en-US" altLang="zh-CN" sz="2400" dirty="0"/>
                  <a:t> is the number of hours until the first crash</a:t>
                </a:r>
                <a:br>
                  <a:rPr lang="en-US" altLang="zh-CN" sz="2400" dirty="0"/>
                </a:br>
                <a14:m>
                  <m:oMath xmlns:m="http://schemas.openxmlformats.org/officeDocument/2006/math">
                    <m:r>
                      <a:rPr lang="en-US" altLang="zh-CN" sz="2400" i="1" dirty="0" smtClean="0">
                        <a:latin typeface="Cambria Math" charset="0"/>
                      </a:rPr>
                      <m:t>𝐴</m:t>
                    </m:r>
                  </m:oMath>
                </a14:m>
                <a:r>
                  <a:rPr lang="en-US" altLang="zh-CN" sz="2400" dirty="0"/>
                  <a:t>: the event that the system fails on the first step </a:t>
                </a:r>
                <a:br>
                  <a:rPr lang="en-US" altLang="zh-CN" sz="2400" dirty="0"/>
                </a:br>
                <a14:m>
                  <m:oMath xmlns:m="http://schemas.openxmlformats.org/officeDocument/2006/math">
                    <m:acc>
                      <m:accPr>
                        <m:chr m:val="̅"/>
                        <m:ctrlPr>
                          <a:rPr lang="en-US" altLang="zh-CN" sz="2400" b="0" i="1" dirty="0" smtClean="0">
                            <a:latin typeface="Cambria Math" panose="02040503050406030204" pitchFamily="18" charset="0"/>
                          </a:rPr>
                        </m:ctrlPr>
                      </m:accPr>
                      <m:e>
                        <m:r>
                          <a:rPr lang="en-US" altLang="zh-CN" sz="2400" b="0" i="1" dirty="0" smtClean="0">
                            <a:latin typeface="Cambria Math" charset="0"/>
                          </a:rPr>
                          <m:t>𝐴</m:t>
                        </m:r>
                      </m:e>
                    </m:acc>
                  </m:oMath>
                </a14:m>
                <a:r>
                  <a:rPr lang="en-US" altLang="zh-CN" sz="2400" dirty="0"/>
                  <a:t>: to be the complementary event</a:t>
                </a:r>
              </a:p>
              <a:p>
                <a:pPr marL="0" indent="0">
                  <a:buNone/>
                </a:pPr>
                <a14:m>
                  <m:oMathPara xmlns:m="http://schemas.openxmlformats.org/officeDocument/2006/math">
                    <m:oMathParaPr>
                      <m:jc m:val="centerGroup"/>
                    </m:oMathParaPr>
                    <m:oMath xmlns:m="http://schemas.openxmlformats.org/officeDocument/2006/math">
                      <m:r>
                        <m:rPr>
                          <m:sty m:val="p"/>
                        </m:rPr>
                        <a:rPr lang="en-US" altLang="zh-CN" sz="2400">
                          <a:latin typeface="Cambria Math" charset="0"/>
                        </a:rPr>
                        <m:t>Ex</m:t>
                      </m:r>
                      <m:d>
                        <m:dPr>
                          <m:begChr m:val="["/>
                          <m:endChr m:val="]"/>
                          <m:ctrlPr>
                            <a:rPr lang="en-US" altLang="zh-CN" sz="2400" i="1">
                              <a:latin typeface="Cambria Math" panose="02040503050406030204" pitchFamily="18" charset="0"/>
                            </a:rPr>
                          </m:ctrlPr>
                        </m:dPr>
                        <m:e>
                          <m:r>
                            <a:rPr lang="en-US" altLang="zh-CN" sz="2400" i="1">
                              <a:latin typeface="Cambria Math" charset="0"/>
                            </a:rPr>
                            <m:t>𝐶</m:t>
                          </m:r>
                        </m:e>
                      </m:d>
                      <m:r>
                        <a:rPr lang="en-US" altLang="zh-CN" sz="2400" b="0" i="0" smtClean="0">
                          <a:latin typeface="Cambria Math" charset="0"/>
                        </a:rPr>
                        <m:t>=</m:t>
                      </m:r>
                      <m:r>
                        <m:rPr>
                          <m:sty m:val="p"/>
                        </m:rPr>
                        <a:rPr lang="en-US" altLang="zh-CN" sz="2400">
                          <a:latin typeface="Cambria Math" charset="0"/>
                        </a:rPr>
                        <m:t>Ex</m:t>
                      </m:r>
                      <m:d>
                        <m:dPr>
                          <m:begChr m:val="["/>
                          <m:endChr m:val="]"/>
                          <m:ctrlPr>
                            <a:rPr lang="en-US" altLang="zh-CN" sz="2400" i="1">
                              <a:latin typeface="Cambria Math" panose="02040503050406030204" pitchFamily="18" charset="0"/>
                            </a:rPr>
                          </m:ctrlPr>
                        </m:dPr>
                        <m:e>
                          <m:r>
                            <a:rPr lang="en-US" altLang="zh-CN" sz="2400" i="1">
                              <a:latin typeface="Cambria Math" charset="0"/>
                            </a:rPr>
                            <m:t>𝐶</m:t>
                          </m:r>
                        </m:e>
                        <m:e>
                          <m:r>
                            <a:rPr lang="en-US" altLang="zh-CN" sz="2400" b="0" i="1" smtClean="0">
                              <a:latin typeface="Cambria Math" charset="0"/>
                            </a:rPr>
                            <m:t>𝐴</m:t>
                          </m:r>
                        </m:e>
                      </m:d>
                      <m:r>
                        <m:rPr>
                          <m:sty m:val="p"/>
                        </m:rPr>
                        <a:rPr lang="en-US" altLang="zh-CN" sz="2400">
                          <a:latin typeface="Cambria Math" charset="0"/>
                        </a:rPr>
                        <m:t>Pr</m:t>
                      </m:r>
                      <m:d>
                        <m:dPr>
                          <m:begChr m:val="["/>
                          <m:endChr m:val="]"/>
                          <m:ctrlPr>
                            <a:rPr lang="en-US" altLang="zh-CN" sz="2400" i="1">
                              <a:latin typeface="Cambria Math" panose="02040503050406030204" pitchFamily="18" charset="0"/>
                            </a:rPr>
                          </m:ctrlPr>
                        </m:dPr>
                        <m:e>
                          <m:r>
                            <a:rPr lang="en-US" altLang="zh-CN" sz="2400" i="1">
                              <a:latin typeface="Cambria Math" charset="0"/>
                            </a:rPr>
                            <m:t>𝐴</m:t>
                          </m:r>
                        </m:e>
                      </m:d>
                      <m:r>
                        <a:rPr lang="en-US" altLang="zh-CN" sz="2400" b="0" i="1" smtClean="0">
                          <a:latin typeface="Cambria Math" charset="0"/>
                        </a:rPr>
                        <m:t>+</m:t>
                      </m:r>
                      <m:r>
                        <m:rPr>
                          <m:sty m:val="p"/>
                        </m:rPr>
                        <a:rPr lang="en-US" altLang="zh-CN" sz="2400">
                          <a:latin typeface="Cambria Math" charset="0"/>
                        </a:rPr>
                        <m:t>Ex</m:t>
                      </m:r>
                      <m:d>
                        <m:dPr>
                          <m:begChr m:val="["/>
                          <m:endChr m:val="]"/>
                          <m:ctrlPr>
                            <a:rPr lang="en-US" altLang="zh-CN" sz="2400" i="1">
                              <a:latin typeface="Cambria Math" panose="02040503050406030204" pitchFamily="18" charset="0"/>
                            </a:rPr>
                          </m:ctrlPr>
                        </m:dPr>
                        <m:e>
                          <m:r>
                            <a:rPr lang="en-US" altLang="zh-CN" sz="2400" i="1">
                              <a:latin typeface="Cambria Math" charset="0"/>
                            </a:rPr>
                            <m:t>𝐶</m:t>
                          </m:r>
                        </m:e>
                        <m:e>
                          <m:acc>
                            <m:accPr>
                              <m:chr m:val="̅"/>
                              <m:ctrlPr>
                                <a:rPr lang="en-US" altLang="zh-CN" sz="2400" b="0" i="1" dirty="0" smtClean="0">
                                  <a:latin typeface="Cambria Math" panose="02040503050406030204" pitchFamily="18" charset="0"/>
                                </a:rPr>
                              </m:ctrlPr>
                            </m:accPr>
                            <m:e>
                              <m:r>
                                <a:rPr lang="en-US" altLang="zh-CN" sz="2400" b="0" i="1" dirty="0" smtClean="0">
                                  <a:latin typeface="Cambria Math" charset="0"/>
                                </a:rPr>
                                <m:t>𝐴</m:t>
                              </m:r>
                            </m:e>
                          </m:acc>
                        </m:e>
                      </m:d>
                      <m:r>
                        <m:rPr>
                          <m:sty m:val="p"/>
                        </m:rPr>
                        <a:rPr lang="en-US" altLang="zh-CN" sz="2400">
                          <a:latin typeface="Cambria Math" charset="0"/>
                        </a:rPr>
                        <m:t>Pr</m:t>
                      </m:r>
                      <m:d>
                        <m:dPr>
                          <m:begChr m:val="["/>
                          <m:endChr m:val="]"/>
                          <m:ctrlPr>
                            <a:rPr lang="en-US" altLang="zh-CN" sz="2400" i="1">
                              <a:latin typeface="Cambria Math" panose="02040503050406030204" pitchFamily="18" charset="0"/>
                            </a:rPr>
                          </m:ctrlPr>
                        </m:dPr>
                        <m:e>
                          <m:acc>
                            <m:accPr>
                              <m:chr m:val="̅"/>
                              <m:ctrlPr>
                                <a:rPr lang="en-US" altLang="zh-CN" sz="2400" b="0" i="1" dirty="0" smtClean="0">
                                  <a:latin typeface="Cambria Math" panose="02040503050406030204" pitchFamily="18" charset="0"/>
                                </a:rPr>
                              </m:ctrlPr>
                            </m:accPr>
                            <m:e>
                              <m:r>
                                <a:rPr lang="en-US" altLang="zh-CN" sz="2400" b="0" i="1" dirty="0" smtClean="0">
                                  <a:latin typeface="Cambria Math" charset="0"/>
                                </a:rPr>
                                <m:t>𝐴</m:t>
                              </m:r>
                            </m:e>
                          </m:acc>
                        </m:e>
                      </m:d>
                    </m:oMath>
                    <m:oMath xmlns:m="http://schemas.openxmlformats.org/officeDocument/2006/math">
                      <m:r>
                        <m:rPr>
                          <m:sty m:val="p"/>
                        </m:rPr>
                        <a:rPr lang="en-US" altLang="zh-CN" sz="2400">
                          <a:latin typeface="Cambria Math" charset="0"/>
                        </a:rPr>
                        <m:t>Ex</m:t>
                      </m:r>
                      <m:d>
                        <m:dPr>
                          <m:begChr m:val="["/>
                          <m:endChr m:val="]"/>
                          <m:ctrlPr>
                            <a:rPr lang="en-US" altLang="zh-CN" sz="2400" i="1">
                              <a:latin typeface="Cambria Math" panose="02040503050406030204" pitchFamily="18" charset="0"/>
                            </a:rPr>
                          </m:ctrlPr>
                        </m:dPr>
                        <m:e>
                          <m:r>
                            <a:rPr lang="en-US" altLang="zh-CN" sz="2400" i="1">
                              <a:latin typeface="Cambria Math" charset="0"/>
                            </a:rPr>
                            <m:t>𝐶</m:t>
                          </m:r>
                        </m:e>
                        <m:e>
                          <m:r>
                            <a:rPr lang="en-US" altLang="zh-CN" sz="2400" i="1">
                              <a:latin typeface="Cambria Math" charset="0"/>
                            </a:rPr>
                            <m:t>𝐴</m:t>
                          </m:r>
                        </m:e>
                      </m:d>
                      <m:r>
                        <a:rPr lang="en-US" altLang="zh-CN" sz="2400" b="0" i="1" smtClean="0">
                          <a:latin typeface="Cambria Math" charset="0"/>
                        </a:rPr>
                        <m:t>=1</m:t>
                      </m:r>
                    </m:oMath>
                    <m:oMath xmlns:m="http://schemas.openxmlformats.org/officeDocument/2006/math">
                      <m:r>
                        <m:rPr>
                          <m:sty m:val="p"/>
                        </m:rPr>
                        <a:rPr lang="en-US" altLang="zh-CN" sz="2400">
                          <a:latin typeface="Cambria Math" charset="0"/>
                        </a:rPr>
                        <m:t>Ex</m:t>
                      </m:r>
                      <m:d>
                        <m:dPr>
                          <m:begChr m:val="["/>
                          <m:endChr m:val="]"/>
                          <m:ctrlPr>
                            <a:rPr lang="en-US" altLang="zh-CN" sz="2400" i="1">
                              <a:latin typeface="Cambria Math" panose="02040503050406030204" pitchFamily="18" charset="0"/>
                            </a:rPr>
                          </m:ctrlPr>
                        </m:dPr>
                        <m:e>
                          <m:r>
                            <a:rPr lang="en-US" altLang="zh-CN" sz="2400" i="1">
                              <a:latin typeface="Cambria Math" charset="0"/>
                            </a:rPr>
                            <m:t>𝐶</m:t>
                          </m:r>
                        </m:e>
                        <m:e>
                          <m:acc>
                            <m:accPr>
                              <m:chr m:val="̅"/>
                              <m:ctrlPr>
                                <a:rPr lang="en-US" altLang="zh-CN" sz="2400" i="1" dirty="0">
                                  <a:latin typeface="Cambria Math" panose="02040503050406030204" pitchFamily="18" charset="0"/>
                                </a:rPr>
                              </m:ctrlPr>
                            </m:accPr>
                            <m:e>
                              <m:r>
                                <a:rPr lang="en-US" altLang="zh-CN" sz="2400" i="1" dirty="0">
                                  <a:latin typeface="Cambria Math" charset="0"/>
                                </a:rPr>
                                <m:t>𝐴</m:t>
                              </m:r>
                            </m:e>
                          </m:acc>
                        </m:e>
                      </m:d>
                      <m:r>
                        <a:rPr lang="en-US" altLang="zh-CN" sz="2400" b="0" i="1" dirty="0" smtClean="0">
                          <a:latin typeface="Cambria Math" charset="0"/>
                        </a:rPr>
                        <m:t>=1+</m:t>
                      </m:r>
                      <m:r>
                        <m:rPr>
                          <m:sty m:val="p"/>
                        </m:rPr>
                        <a:rPr lang="en-US" altLang="zh-CN" sz="2400">
                          <a:latin typeface="Cambria Math" charset="0"/>
                        </a:rPr>
                        <m:t>Ex</m:t>
                      </m:r>
                      <m:r>
                        <a:rPr lang="en-US" altLang="zh-CN" sz="2400" i="1">
                          <a:latin typeface="Cambria Math" charset="0"/>
                        </a:rPr>
                        <m:t>[</m:t>
                      </m:r>
                      <m:r>
                        <a:rPr lang="en-US" altLang="zh-CN" sz="2400" i="1">
                          <a:latin typeface="Cambria Math" charset="0"/>
                        </a:rPr>
                        <m:t>𝐶</m:t>
                      </m:r>
                      <m:r>
                        <a:rPr lang="en-US" altLang="zh-CN" sz="2400" i="1">
                          <a:latin typeface="Cambria Math" charset="0"/>
                        </a:rPr>
                        <m:t>]</m:t>
                      </m:r>
                    </m:oMath>
                  </m:oMathPara>
                </a14:m>
                <a:endParaRPr lang="en-US" altLang="zh-CN" sz="2400" b="0" dirty="0"/>
              </a:p>
              <a:p>
                <a:pPr marL="0" indent="0">
                  <a:buNone/>
                </a:pPr>
                <a:endParaRPr lang="en-US" altLang="zh-CN" sz="2400" b="0" dirty="0"/>
              </a:p>
              <a:p>
                <a:pPr>
                  <a:buFont typeface="Arial" charset="0"/>
                  <a:buChar char="•"/>
                </a:pPr>
                <a14:m>
                  <m:oMath xmlns:m="http://schemas.openxmlformats.org/officeDocument/2006/math">
                    <m:r>
                      <m:rPr>
                        <m:sty m:val="p"/>
                      </m:rPr>
                      <a:rPr lang="en-US" altLang="zh-CN" sz="2400" i="0">
                        <a:latin typeface="Cambria Math" charset="0"/>
                      </a:rPr>
                      <m:t>Ex</m:t>
                    </m:r>
                    <m:d>
                      <m:dPr>
                        <m:begChr m:val="["/>
                        <m:endChr m:val="]"/>
                        <m:ctrlPr>
                          <a:rPr lang="en-US" altLang="zh-CN" sz="2400" i="1">
                            <a:latin typeface="Cambria Math" panose="02040503050406030204" pitchFamily="18" charset="0"/>
                          </a:rPr>
                        </m:ctrlPr>
                      </m:dPr>
                      <m:e>
                        <m:r>
                          <a:rPr lang="en-US" altLang="zh-CN" sz="2400" i="1">
                            <a:latin typeface="Cambria Math" charset="0"/>
                          </a:rPr>
                          <m:t>𝐶</m:t>
                        </m:r>
                      </m:e>
                    </m:d>
                    <m:r>
                      <a:rPr lang="en-US" altLang="zh-CN" sz="2400" i="1">
                        <a:latin typeface="Cambria Math" charset="0"/>
                      </a:rPr>
                      <m:t>=</m:t>
                    </m:r>
                    <m:f>
                      <m:fPr>
                        <m:ctrlPr>
                          <a:rPr lang="en-US" altLang="zh-CN" sz="2400" b="0" i="1" smtClean="0">
                            <a:latin typeface="Cambria Math" panose="02040503050406030204" pitchFamily="18" charset="0"/>
                          </a:rPr>
                        </m:ctrlPr>
                      </m:fPr>
                      <m:num>
                        <m:r>
                          <a:rPr lang="en-US" altLang="zh-CN" sz="2400" b="0" i="1" smtClean="0">
                            <a:latin typeface="Cambria Math" charset="0"/>
                          </a:rPr>
                          <m:t>1</m:t>
                        </m:r>
                      </m:num>
                      <m:den>
                        <m:r>
                          <a:rPr lang="en-US" altLang="zh-CN" sz="2400" b="0" i="1" smtClean="0">
                            <a:latin typeface="Cambria Math" charset="0"/>
                          </a:rPr>
                          <m:t>𝑝</m:t>
                        </m:r>
                      </m:den>
                    </m:f>
                  </m:oMath>
                </a14:m>
                <a:r>
                  <a:rPr lang="en-US" altLang="zh-CN" sz="2400" dirty="0"/>
                  <a:t> </a:t>
                </a:r>
              </a:p>
              <a:p>
                <a:pPr>
                  <a:buFont typeface="Arial" charset="0"/>
                  <a:buChar char="•"/>
                </a:pPr>
                <a:endParaRPr lang="en-US" altLang="zh-CN" sz="2400" dirty="0"/>
              </a:p>
              <a:p>
                <a:endParaRPr lang="en-US" altLang="zh-CN" sz="2400" dirty="0"/>
              </a:p>
              <a:p>
                <a:endParaRPr lang="en-US" altLang="zh-CN" sz="2400" dirty="0"/>
              </a:p>
              <a:p>
                <a:endParaRPr kumimoji="1" lang="zh-CN" altLang="en-US" sz="2400"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0">
                <a:blip r:embed="rId3"/>
                <a:stretch>
                  <a:fillRect l="-963" t="-1078" b="-121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49254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标题 1"/>
          <p:cNvSpPr>
            <a:spLocks noGrp="1"/>
          </p:cNvSpPr>
          <p:nvPr>
            <p:ph type="title"/>
          </p:nvPr>
        </p:nvSpPr>
        <p:spPr/>
        <p:txBody>
          <a:bodyPr/>
          <a:lstStyle/>
          <a:p>
            <a:r>
              <a:rPr lang="zh-CN" altLang="en-US"/>
              <a:t>期望的线性特性</a:t>
            </a:r>
            <a:endParaRPr lang="en-US" altLang="zh-CN"/>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sz="2800" dirty="0">
                    <a:latin typeface="+mj-ea"/>
                    <a:ea typeface="+mj-ea"/>
                  </a:rPr>
                  <a:t>定理：对于样本空间</a:t>
                </a:r>
                <a:r>
                  <a:rPr lang="en-US" altLang="zh-CN" sz="2800" dirty="0">
                    <a:latin typeface="+mj-ea"/>
                    <a:ea typeface="+mj-ea"/>
                  </a:rPr>
                  <a:t> </a:t>
                </a:r>
                <a14:m>
                  <m:oMath xmlns:m="http://schemas.openxmlformats.org/officeDocument/2006/math">
                    <m:r>
                      <a:rPr lang="en-US" altLang="zh-CN" sz="2800" i="1">
                        <a:latin typeface="Cambria Math" charset="0"/>
                        <a:ea typeface="+mj-ea"/>
                      </a:rPr>
                      <m:t>𝒮</m:t>
                    </m:r>
                  </m:oMath>
                </a14:m>
                <a:r>
                  <a:rPr lang="en-US" altLang="zh-CN" sz="2800" dirty="0">
                    <a:latin typeface="+mj-ea"/>
                    <a:ea typeface="+mj-ea"/>
                  </a:rPr>
                  <a:t> </a:t>
                </a:r>
                <a:r>
                  <a:rPr lang="zh-CN" altLang="en-US" sz="2800" dirty="0">
                    <a:latin typeface="+mj-ea"/>
                    <a:ea typeface="+mj-ea"/>
                  </a:rPr>
                  <a:t>上的一组任意的随机变量</a:t>
                </a:r>
                <a:r>
                  <a:rPr lang="en-US" altLang="zh-CN" sz="2800" dirty="0">
                    <a:latin typeface="+mj-ea"/>
                    <a:ea typeface="+mj-ea"/>
                  </a:rPr>
                  <a:t> </a:t>
                </a:r>
                <a14:m>
                  <m:oMath xmlns:m="http://schemas.openxmlformats.org/officeDocument/2006/math">
                    <m:sSub>
                      <m:sSubPr>
                        <m:ctrlPr>
                          <a:rPr lang="en-US" altLang="zh-CN" sz="2800" b="0" i="1" dirty="0" smtClean="0">
                            <a:latin typeface="Cambria Math" panose="02040503050406030204" pitchFamily="18" charset="0"/>
                            <a:ea typeface="+mj-ea"/>
                          </a:rPr>
                        </m:ctrlPr>
                      </m:sSubPr>
                      <m:e>
                        <m:r>
                          <a:rPr lang="en-US" altLang="zh-CN" sz="2800" i="1" dirty="0" smtClean="0">
                            <a:latin typeface="Cambria Math" charset="0"/>
                            <a:ea typeface="+mj-ea"/>
                          </a:rPr>
                          <m:t>𝑋</m:t>
                        </m:r>
                      </m:e>
                      <m:sub>
                        <m:r>
                          <a:rPr lang="en-US" altLang="zh-CN" sz="2800" b="0" i="1" dirty="0" smtClean="0">
                            <a:latin typeface="Cambria Math" charset="0"/>
                            <a:ea typeface="+mj-ea"/>
                          </a:rPr>
                          <m:t>𝑖</m:t>
                        </m:r>
                      </m:sub>
                    </m:sSub>
                  </m:oMath>
                </a14:m>
                <a:r>
                  <a:rPr lang="en-US" altLang="zh-CN" sz="2800" dirty="0">
                    <a:latin typeface="+mj-ea"/>
                    <a:ea typeface="+mj-ea"/>
                  </a:rPr>
                  <a:t>, </a:t>
                </a:r>
                <a:r>
                  <a:rPr lang="zh-CN" altLang="en-US" sz="2800" dirty="0">
                    <a:latin typeface="+mj-ea"/>
                    <a:ea typeface="+mj-ea"/>
                  </a:rPr>
                  <a:t>（</a:t>
                </a:r>
                <a14:m>
                  <m:oMath xmlns:m="http://schemas.openxmlformats.org/officeDocument/2006/math">
                    <m:r>
                      <a:rPr lang="en-US" altLang="zh-CN" sz="2800" i="1" dirty="0" smtClean="0">
                        <a:latin typeface="Cambria Math" charset="0"/>
                        <a:ea typeface="+mj-ea"/>
                      </a:rPr>
                      <m:t>𝑖</m:t>
                    </m:r>
                    <m:r>
                      <a:rPr lang="en-US" altLang="zh-CN" sz="2800" i="1" dirty="0">
                        <a:latin typeface="Cambria Math" charset="0"/>
                        <a:ea typeface="+mj-ea"/>
                      </a:rPr>
                      <m:t>= 1,2,…,</m:t>
                    </m:r>
                    <m:r>
                      <a:rPr lang="en-US" altLang="zh-CN" sz="2800" i="1" dirty="0">
                        <a:latin typeface="Cambria Math" charset="0"/>
                        <a:ea typeface="+mj-ea"/>
                      </a:rPr>
                      <m:t>𝑛</m:t>
                    </m:r>
                  </m:oMath>
                </a14:m>
                <a:r>
                  <a:rPr lang="zh-CN" altLang="en-US" sz="2800" dirty="0">
                    <a:latin typeface="+mj-ea"/>
                    <a:ea typeface="+mj-ea"/>
                  </a:rPr>
                  <a:t>）和任意实数</a:t>
                </a:r>
                <a:r>
                  <a:rPr lang="en-US" altLang="zh-CN" sz="2800" dirty="0">
                    <a:latin typeface="+mj-ea"/>
                    <a:ea typeface="+mj-ea"/>
                  </a:rPr>
                  <a:t> </a:t>
                </a:r>
                <a14:m>
                  <m:oMath xmlns:m="http://schemas.openxmlformats.org/officeDocument/2006/math">
                    <m:r>
                      <a:rPr lang="en-US" altLang="zh-CN" sz="2800" i="1" dirty="0" smtClean="0">
                        <a:latin typeface="Cambria Math" charset="0"/>
                        <a:ea typeface="+mj-ea"/>
                      </a:rPr>
                      <m:t>𝑎</m:t>
                    </m:r>
                    <m:r>
                      <a:rPr lang="en-US" altLang="zh-CN" sz="2800" i="1" dirty="0" smtClean="0">
                        <a:latin typeface="Cambria Math" charset="0"/>
                        <a:ea typeface="+mj-ea"/>
                      </a:rPr>
                      <m:t>, </m:t>
                    </m:r>
                    <m:r>
                      <a:rPr lang="en-US" altLang="zh-CN" sz="2800" i="1" dirty="0" smtClean="0">
                        <a:latin typeface="Cambria Math" charset="0"/>
                        <a:ea typeface="+mj-ea"/>
                      </a:rPr>
                      <m:t>𝑏</m:t>
                    </m:r>
                    <m:r>
                      <a:rPr lang="en-US" altLang="zh-CN" sz="2800" i="1" dirty="0" smtClean="0">
                        <a:latin typeface="Cambria Math" charset="0"/>
                        <a:ea typeface="+mj-ea"/>
                      </a:rPr>
                      <m:t> </m:t>
                    </m:r>
                  </m:oMath>
                </a14:m>
                <a:r>
                  <a:rPr lang="zh-CN" altLang="en-US" sz="2800" dirty="0">
                    <a:latin typeface="+mj-ea"/>
                    <a:ea typeface="+mj-ea"/>
                  </a:rPr>
                  <a:t>，有</a:t>
                </a:r>
                <a:endParaRPr lang="en-US" altLang="zh-CN" sz="2800" dirty="0">
                  <a:latin typeface="+mj-ea"/>
                  <a:ea typeface="+mj-ea"/>
                </a:endParaRPr>
              </a:p>
              <a:p>
                <a:pPr lvl="1"/>
                <a14:m>
                  <m:oMath xmlns:m="http://schemas.openxmlformats.org/officeDocument/2006/math">
                    <m:r>
                      <m:rPr>
                        <m:sty m:val="p"/>
                      </m:rPr>
                      <a:rPr lang="en-US" altLang="zh-CN" sz="2400" i="0" dirty="0" smtClean="0">
                        <a:latin typeface="Cambria Math" charset="0"/>
                        <a:ea typeface="+mj-ea"/>
                      </a:rPr>
                      <m:t>E</m:t>
                    </m:r>
                    <m:r>
                      <m:rPr>
                        <m:sty m:val="p"/>
                      </m:rPr>
                      <a:rPr lang="en-US" altLang="zh-CN" sz="2400" b="0" i="0" dirty="0" smtClean="0">
                        <a:latin typeface="Cambria Math" charset="0"/>
                        <a:ea typeface="+mj-ea"/>
                      </a:rPr>
                      <m:t>x</m:t>
                    </m:r>
                    <m:d>
                      <m:dPr>
                        <m:begChr m:val="["/>
                        <m:endChr m:val="]"/>
                        <m:ctrlPr>
                          <a:rPr lang="en-US" altLang="zh-CN" sz="2400" b="0" i="1" dirty="0" smtClean="0">
                            <a:latin typeface="Cambria Math" panose="02040503050406030204" pitchFamily="18" charset="0"/>
                            <a:ea typeface="+mj-ea"/>
                          </a:rPr>
                        </m:ctrlPr>
                      </m:dPr>
                      <m:e>
                        <m:sSub>
                          <m:sSubPr>
                            <m:ctrlPr>
                              <a:rPr lang="en-US" altLang="zh-CN" sz="2400" b="0" i="1" dirty="0" smtClean="0">
                                <a:latin typeface="Cambria Math" panose="02040503050406030204" pitchFamily="18" charset="0"/>
                                <a:ea typeface="+mj-ea"/>
                              </a:rPr>
                            </m:ctrlPr>
                          </m:sSubPr>
                          <m:e>
                            <m:r>
                              <a:rPr lang="en-US" altLang="zh-CN" sz="2400" i="1" dirty="0" smtClean="0">
                                <a:latin typeface="Cambria Math" charset="0"/>
                                <a:ea typeface="+mj-ea"/>
                              </a:rPr>
                              <m:t>𝑋</m:t>
                            </m:r>
                          </m:e>
                          <m:sub>
                            <m:r>
                              <a:rPr lang="en-US" altLang="zh-CN" sz="2400" b="0" i="1" dirty="0" smtClean="0">
                                <a:latin typeface="Cambria Math" charset="0"/>
                                <a:ea typeface="+mj-ea"/>
                              </a:rPr>
                              <m:t>1</m:t>
                            </m:r>
                          </m:sub>
                        </m:sSub>
                        <m:r>
                          <a:rPr lang="en-US" altLang="zh-CN" sz="2400" b="0" i="1" dirty="0" smtClean="0">
                            <a:latin typeface="Cambria Math" charset="0"/>
                            <a:ea typeface="+mj-ea"/>
                          </a:rPr>
                          <m:t>+</m:t>
                        </m:r>
                        <m:sSub>
                          <m:sSubPr>
                            <m:ctrlPr>
                              <a:rPr lang="en-US" altLang="zh-CN" sz="2400" i="1" dirty="0">
                                <a:latin typeface="Cambria Math" panose="02040503050406030204" pitchFamily="18" charset="0"/>
                                <a:ea typeface="+mj-ea"/>
                              </a:rPr>
                            </m:ctrlPr>
                          </m:sSubPr>
                          <m:e>
                            <m:r>
                              <a:rPr lang="en-US" altLang="zh-CN" sz="2400" i="1" dirty="0">
                                <a:latin typeface="Cambria Math" charset="0"/>
                                <a:ea typeface="+mj-ea"/>
                              </a:rPr>
                              <m:t>𝑋</m:t>
                            </m:r>
                          </m:e>
                          <m:sub>
                            <m:r>
                              <a:rPr lang="en-US" altLang="zh-CN" sz="2400" b="0" i="1" dirty="0" smtClean="0">
                                <a:latin typeface="Cambria Math" charset="0"/>
                                <a:ea typeface="+mj-ea"/>
                              </a:rPr>
                              <m:t>2</m:t>
                            </m:r>
                          </m:sub>
                        </m:sSub>
                        <m:r>
                          <a:rPr lang="en-US" altLang="zh-CN" sz="2400" i="1" dirty="0">
                            <a:latin typeface="Cambria Math" charset="0"/>
                            <a:ea typeface="+mj-ea"/>
                          </a:rPr>
                          <m:t>+</m:t>
                        </m:r>
                        <m:r>
                          <a:rPr lang="en-US" altLang="zh-CN" sz="2400" b="0" i="1" dirty="0" smtClean="0">
                            <a:latin typeface="Cambria Math" charset="0"/>
                            <a:ea typeface="+mj-ea"/>
                          </a:rPr>
                          <m:t>⋯+</m:t>
                        </m:r>
                        <m:sSub>
                          <m:sSubPr>
                            <m:ctrlPr>
                              <a:rPr lang="en-US" altLang="zh-CN" sz="2400" b="0" i="1" dirty="0" smtClean="0">
                                <a:latin typeface="Cambria Math" panose="02040503050406030204" pitchFamily="18" charset="0"/>
                                <a:ea typeface="+mj-ea"/>
                              </a:rPr>
                            </m:ctrlPr>
                          </m:sSubPr>
                          <m:e>
                            <m:r>
                              <a:rPr lang="en-US" altLang="zh-CN" sz="2400" b="0" i="1" dirty="0" smtClean="0">
                                <a:latin typeface="Cambria Math" charset="0"/>
                                <a:ea typeface="+mj-ea"/>
                              </a:rPr>
                              <m:t>𝑋</m:t>
                            </m:r>
                          </m:e>
                          <m:sub>
                            <m:r>
                              <a:rPr lang="en-US" altLang="zh-CN" sz="2400" b="0" i="1" dirty="0" smtClean="0">
                                <a:latin typeface="Cambria Math" charset="0"/>
                                <a:ea typeface="+mj-ea"/>
                              </a:rPr>
                              <m:t>𝑛</m:t>
                            </m:r>
                          </m:sub>
                        </m:sSub>
                      </m:e>
                    </m:d>
                    <m:r>
                      <a:rPr lang="en-US" altLang="zh-CN" sz="2400" i="1" dirty="0">
                        <a:latin typeface="Cambria Math" charset="0"/>
                        <a:ea typeface="+mj-ea"/>
                      </a:rPr>
                      <m:t>=</m:t>
                    </m:r>
                    <m:r>
                      <m:rPr>
                        <m:sty m:val="p"/>
                      </m:rPr>
                      <a:rPr lang="en-US" altLang="zh-CN" sz="2400" dirty="0">
                        <a:latin typeface="Cambria Math" charset="0"/>
                        <a:ea typeface="+mj-ea"/>
                      </a:rPr>
                      <m:t>Ex</m:t>
                    </m:r>
                    <m:d>
                      <m:dPr>
                        <m:begChr m:val="["/>
                        <m:endChr m:val="]"/>
                        <m:ctrlPr>
                          <a:rPr lang="en-US" altLang="zh-CN" sz="2400" i="1" dirty="0">
                            <a:latin typeface="Cambria Math" panose="02040503050406030204" pitchFamily="18" charset="0"/>
                            <a:ea typeface="+mj-ea"/>
                          </a:rPr>
                        </m:ctrlPr>
                      </m:dPr>
                      <m:e>
                        <m:sSub>
                          <m:sSubPr>
                            <m:ctrlPr>
                              <a:rPr lang="en-US" altLang="zh-CN" sz="2400" i="1" dirty="0">
                                <a:latin typeface="Cambria Math" panose="02040503050406030204" pitchFamily="18" charset="0"/>
                                <a:ea typeface="+mj-ea"/>
                              </a:rPr>
                            </m:ctrlPr>
                          </m:sSubPr>
                          <m:e>
                            <m:r>
                              <a:rPr lang="en-US" altLang="zh-CN" sz="2400" i="1" dirty="0">
                                <a:latin typeface="Cambria Math" charset="0"/>
                                <a:ea typeface="+mj-ea"/>
                              </a:rPr>
                              <m:t>𝑋</m:t>
                            </m:r>
                          </m:e>
                          <m:sub>
                            <m:r>
                              <a:rPr lang="en-US" altLang="zh-CN" sz="2400" i="1" dirty="0">
                                <a:latin typeface="Cambria Math" charset="0"/>
                                <a:ea typeface="+mj-ea"/>
                              </a:rPr>
                              <m:t>1</m:t>
                            </m:r>
                          </m:sub>
                        </m:sSub>
                      </m:e>
                    </m:d>
                    <m:r>
                      <a:rPr lang="en-US" altLang="zh-CN" sz="2400" b="0" i="1" dirty="0" smtClean="0">
                        <a:latin typeface="Cambria Math" charset="0"/>
                        <a:ea typeface="+mj-ea"/>
                      </a:rPr>
                      <m:t>+</m:t>
                    </m:r>
                  </m:oMath>
                </a14:m>
                <a:r>
                  <a:rPr lang="en-US" altLang="zh-CN" sz="2400" dirty="0">
                    <a:latin typeface="+mj-ea"/>
                    <a:ea typeface="+mj-ea"/>
                  </a:rPr>
                  <a:t> </a:t>
                </a:r>
                <a14:m>
                  <m:oMath xmlns:m="http://schemas.openxmlformats.org/officeDocument/2006/math">
                    <m:r>
                      <m:rPr>
                        <m:sty m:val="p"/>
                      </m:rPr>
                      <a:rPr lang="en-US" altLang="zh-CN" sz="2400" dirty="0">
                        <a:latin typeface="Cambria Math" charset="0"/>
                        <a:ea typeface="+mj-ea"/>
                      </a:rPr>
                      <m:t>Ex</m:t>
                    </m:r>
                    <m:d>
                      <m:dPr>
                        <m:begChr m:val="["/>
                        <m:endChr m:val="]"/>
                        <m:ctrlPr>
                          <a:rPr lang="en-US" altLang="zh-CN" sz="2400" i="1" dirty="0">
                            <a:latin typeface="Cambria Math" panose="02040503050406030204" pitchFamily="18" charset="0"/>
                            <a:ea typeface="+mj-ea"/>
                          </a:rPr>
                        </m:ctrlPr>
                      </m:dPr>
                      <m:e>
                        <m:sSub>
                          <m:sSubPr>
                            <m:ctrlPr>
                              <a:rPr lang="en-US" altLang="zh-CN" sz="2400" i="1" dirty="0">
                                <a:latin typeface="Cambria Math" panose="02040503050406030204" pitchFamily="18" charset="0"/>
                                <a:ea typeface="+mj-ea"/>
                              </a:rPr>
                            </m:ctrlPr>
                          </m:sSubPr>
                          <m:e>
                            <m:r>
                              <a:rPr lang="en-US" altLang="zh-CN" sz="2400" i="1" dirty="0">
                                <a:latin typeface="Cambria Math" charset="0"/>
                                <a:ea typeface="+mj-ea"/>
                              </a:rPr>
                              <m:t>𝑋</m:t>
                            </m:r>
                          </m:e>
                          <m:sub>
                            <m:r>
                              <a:rPr lang="en-US" altLang="zh-CN" sz="2400" b="0" i="1" dirty="0" smtClean="0">
                                <a:latin typeface="Cambria Math" charset="0"/>
                                <a:ea typeface="+mj-ea"/>
                              </a:rPr>
                              <m:t>2</m:t>
                            </m:r>
                          </m:sub>
                        </m:sSub>
                      </m:e>
                    </m:d>
                    <m:r>
                      <a:rPr lang="en-US" altLang="zh-CN" sz="2400" b="0" i="1" dirty="0" smtClean="0">
                        <a:latin typeface="Cambria Math" charset="0"/>
                        <a:ea typeface="+mj-ea"/>
                      </a:rPr>
                      <m:t>+⋯+</m:t>
                    </m:r>
                    <m:r>
                      <m:rPr>
                        <m:sty m:val="p"/>
                      </m:rPr>
                      <a:rPr lang="en-US" altLang="zh-CN" sz="2400" dirty="0">
                        <a:latin typeface="Cambria Math" charset="0"/>
                        <a:ea typeface="+mj-ea"/>
                      </a:rPr>
                      <m:t>Ex</m:t>
                    </m:r>
                    <m:d>
                      <m:dPr>
                        <m:begChr m:val="["/>
                        <m:endChr m:val="]"/>
                        <m:ctrlPr>
                          <a:rPr lang="en-US" altLang="zh-CN" sz="2400" i="1" dirty="0">
                            <a:latin typeface="Cambria Math" panose="02040503050406030204" pitchFamily="18" charset="0"/>
                            <a:ea typeface="+mj-ea"/>
                          </a:rPr>
                        </m:ctrlPr>
                      </m:dPr>
                      <m:e>
                        <m:sSub>
                          <m:sSubPr>
                            <m:ctrlPr>
                              <a:rPr lang="en-US" altLang="zh-CN" sz="2400" i="1" dirty="0">
                                <a:latin typeface="Cambria Math" panose="02040503050406030204" pitchFamily="18" charset="0"/>
                                <a:ea typeface="+mj-ea"/>
                              </a:rPr>
                            </m:ctrlPr>
                          </m:sSubPr>
                          <m:e>
                            <m:r>
                              <a:rPr lang="en-US" altLang="zh-CN" sz="2400" i="1" dirty="0">
                                <a:latin typeface="Cambria Math" charset="0"/>
                                <a:ea typeface="+mj-ea"/>
                              </a:rPr>
                              <m:t>𝑋</m:t>
                            </m:r>
                          </m:e>
                          <m:sub>
                            <m:r>
                              <a:rPr lang="en-US" altLang="zh-CN" sz="2400" b="0" i="1" dirty="0" smtClean="0">
                                <a:latin typeface="Cambria Math" charset="0"/>
                                <a:ea typeface="+mj-ea"/>
                              </a:rPr>
                              <m:t>𝑛</m:t>
                            </m:r>
                          </m:sub>
                        </m:sSub>
                      </m:e>
                    </m:d>
                  </m:oMath>
                </a14:m>
                <a:endParaRPr lang="en-US" altLang="zh-CN" sz="2400" dirty="0">
                  <a:latin typeface="+mj-ea"/>
                  <a:ea typeface="+mj-ea"/>
                </a:endParaRPr>
              </a:p>
              <a:p>
                <a:pPr lvl="1"/>
                <a14:m>
                  <m:oMath xmlns:m="http://schemas.openxmlformats.org/officeDocument/2006/math">
                    <m:r>
                      <m:rPr>
                        <m:sty m:val="p"/>
                      </m:rPr>
                      <a:rPr lang="en-US" altLang="zh-CN" i="0" dirty="0" smtClean="0">
                        <a:latin typeface="Cambria Math" charset="0"/>
                        <a:ea typeface="+mj-ea"/>
                      </a:rPr>
                      <m:t>E</m:t>
                    </m:r>
                    <m:r>
                      <m:rPr>
                        <m:sty m:val="p"/>
                      </m:rPr>
                      <a:rPr lang="en-US" altLang="zh-CN" b="0" i="0" dirty="0" smtClean="0">
                        <a:latin typeface="Cambria Math" charset="0"/>
                        <a:ea typeface="+mj-ea"/>
                      </a:rPr>
                      <m:t>x</m:t>
                    </m:r>
                    <m:r>
                      <a:rPr lang="en-US" altLang="zh-CN" b="0" i="1" dirty="0" smtClean="0">
                        <a:latin typeface="Cambria Math" charset="0"/>
                        <a:ea typeface="+mj-ea"/>
                      </a:rPr>
                      <m:t>[</m:t>
                    </m:r>
                    <m:r>
                      <a:rPr lang="en-US" altLang="zh-CN" i="1" dirty="0" err="1">
                        <a:latin typeface="Cambria Math" charset="0"/>
                        <a:ea typeface="+mj-ea"/>
                      </a:rPr>
                      <m:t>𝑎𝑋</m:t>
                    </m:r>
                    <m:r>
                      <a:rPr lang="en-US" altLang="zh-CN" i="1" dirty="0">
                        <a:latin typeface="Cambria Math" charset="0"/>
                        <a:ea typeface="+mj-ea"/>
                      </a:rPr>
                      <m:t>+</m:t>
                    </m:r>
                    <m:r>
                      <a:rPr lang="en-US" altLang="zh-CN" i="1" dirty="0">
                        <a:latin typeface="Cambria Math" charset="0"/>
                        <a:ea typeface="+mj-ea"/>
                      </a:rPr>
                      <m:t>𝑏</m:t>
                    </m:r>
                    <m:r>
                      <a:rPr lang="en-US" altLang="zh-CN" b="0" i="1" dirty="0" smtClean="0">
                        <a:latin typeface="Cambria Math" charset="0"/>
                        <a:ea typeface="+mj-ea"/>
                      </a:rPr>
                      <m:t>]</m:t>
                    </m:r>
                    <m:r>
                      <a:rPr lang="en-US" altLang="zh-CN" i="1" dirty="0">
                        <a:latin typeface="Cambria Math" charset="0"/>
                        <a:ea typeface="+mj-ea"/>
                      </a:rPr>
                      <m:t>=</m:t>
                    </m:r>
                    <m:r>
                      <a:rPr lang="en-US" altLang="zh-CN" i="1" dirty="0" err="1">
                        <a:latin typeface="Cambria Math" charset="0"/>
                        <a:ea typeface="+mj-ea"/>
                      </a:rPr>
                      <m:t>𝑎</m:t>
                    </m:r>
                    <m:r>
                      <m:rPr>
                        <m:sty m:val="p"/>
                      </m:rPr>
                      <a:rPr lang="en-US" altLang="zh-CN" i="0" dirty="0" err="1">
                        <a:latin typeface="Cambria Math" charset="0"/>
                        <a:ea typeface="+mj-ea"/>
                      </a:rPr>
                      <m:t>E</m:t>
                    </m:r>
                    <m:r>
                      <m:rPr>
                        <m:sty m:val="p"/>
                      </m:rPr>
                      <a:rPr lang="en-US" altLang="zh-CN" b="0" i="0" dirty="0" smtClean="0">
                        <a:latin typeface="Cambria Math" charset="0"/>
                        <a:ea typeface="+mj-ea"/>
                      </a:rPr>
                      <m:t>x</m:t>
                    </m:r>
                    <m:r>
                      <a:rPr lang="en-US" altLang="zh-CN" b="0" i="1" dirty="0" smtClean="0">
                        <a:latin typeface="Cambria Math" charset="0"/>
                        <a:ea typeface="+mj-ea"/>
                      </a:rPr>
                      <m:t>[</m:t>
                    </m:r>
                    <m:r>
                      <a:rPr lang="en-US" altLang="zh-CN" i="1" dirty="0">
                        <a:latin typeface="Cambria Math" charset="0"/>
                        <a:ea typeface="+mj-ea"/>
                      </a:rPr>
                      <m:t>𝑋</m:t>
                    </m:r>
                    <m:r>
                      <a:rPr lang="en-US" altLang="zh-CN" b="0" i="1" dirty="0" smtClean="0">
                        <a:latin typeface="Cambria Math" charset="0"/>
                        <a:ea typeface="+mj-ea"/>
                      </a:rPr>
                      <m:t>]</m:t>
                    </m:r>
                    <m:r>
                      <a:rPr lang="en-US" altLang="zh-CN" i="1" dirty="0">
                        <a:latin typeface="Cambria Math" charset="0"/>
                        <a:ea typeface="+mj-ea"/>
                      </a:rPr>
                      <m:t>+</m:t>
                    </m:r>
                    <m:r>
                      <a:rPr lang="en-US" altLang="zh-CN" i="1" dirty="0" smtClean="0">
                        <a:latin typeface="Cambria Math" charset="0"/>
                        <a:ea typeface="+mj-ea"/>
                      </a:rPr>
                      <m:t>𝑏</m:t>
                    </m:r>
                  </m:oMath>
                </a14:m>
                <a:endParaRPr lang="en-US" altLang="zh-CN" i="1" dirty="0">
                  <a:latin typeface="+mj-ea"/>
                  <a:ea typeface="+mj-ea"/>
                </a:endParaRPr>
              </a:p>
              <a:p>
                <a:pPr lvl="1"/>
                <a:endParaRPr lang="en-US" altLang="zh-CN" dirty="0">
                  <a:latin typeface="+mj-ea"/>
                  <a:ea typeface="+mj-ea"/>
                </a:endParaRPr>
              </a:p>
              <a:p>
                <a:pPr lvl="1"/>
                <a:r>
                  <a:rPr lang="en-US" altLang="zh-CN" dirty="0" err="1">
                    <a:latin typeface="+mj-ea"/>
                    <a:ea typeface="+mj-ea"/>
                  </a:rPr>
                  <a:t>由上述定理可知</a:t>
                </a:r>
                <a:r>
                  <a:rPr lang="en-US" altLang="zh-CN" dirty="0">
                    <a:latin typeface="+mj-ea"/>
                    <a:ea typeface="+mj-ea"/>
                  </a:rPr>
                  <a:t>，</a:t>
                </a:r>
                <a:r>
                  <a:rPr lang="zh-CN" altLang="en-US" dirty="0">
                    <a:latin typeface="+mj-ea"/>
                    <a:ea typeface="+mj-ea"/>
                  </a:rPr>
                  <a:t>扔两个骰子所得点数之和的期望值等于第一个骰子点数期望值与第二个骰子点数期望值之和，即</a:t>
                </a:r>
                <a:r>
                  <a:rPr lang="en-US" altLang="zh-CN" dirty="0">
                    <a:latin typeface="+mj-ea"/>
                    <a:ea typeface="+mj-ea"/>
                  </a:rPr>
                  <a:t> 7/2 + 7/2 = 7 .</a:t>
                </a:r>
              </a:p>
              <a:p>
                <a:pPr lvl="1"/>
                <a:endParaRPr lang="en-US" altLang="zh-CN" i="1" dirty="0">
                  <a:latin typeface="+mj-ea"/>
                  <a:ea typeface="+mj-ea"/>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0">
                <a:blip r:embed="rId2"/>
                <a:stretch>
                  <a:fillRect t="-1752" r="-815"/>
                </a:stretch>
              </a:blipFill>
            </p:spPr>
            <p:txBody>
              <a:bodyPr/>
              <a:lstStyle/>
              <a:p>
                <a:r>
                  <a:rPr lang="zh-CN" altLang="en-US">
                    <a:noFill/>
                  </a:rPr>
                  <a:t> </a:t>
                </a:r>
              </a:p>
            </p:txBody>
          </p:sp>
        </mc:Fallback>
      </mc:AlternateContent>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标题 1"/>
          <p:cNvSpPr>
            <a:spLocks noGrp="1"/>
          </p:cNvSpPr>
          <p:nvPr>
            <p:ph type="title"/>
          </p:nvPr>
        </p:nvSpPr>
        <p:spPr/>
        <p:txBody>
          <a:bodyPr/>
          <a:lstStyle/>
          <a:p>
            <a:r>
              <a:rPr lang="en-US" altLang="zh-CN"/>
              <a:t>例：Expected Value in the Hatcheck Problem</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457200" y="1600200"/>
                <a:ext cx="8458200" cy="4525963"/>
              </a:xfrm>
            </p:spPr>
            <p:txBody>
              <a:bodyPr/>
              <a:lstStyle/>
              <a:p>
                <a:r>
                  <a:rPr lang="zh-CN" altLang="en-US" dirty="0"/>
                  <a:t>负责寄存帽子的服务生把帽子搞乱了，只能随机发还。问他可以期望还对几个？</a:t>
                </a:r>
                <a:endParaRPr lang="en-US" altLang="zh-CN" dirty="0"/>
              </a:p>
              <a:p>
                <a:pPr lvl="1"/>
                <a:r>
                  <a:rPr lang="zh-CN" altLang="en-US" dirty="0"/>
                  <a:t>令</a:t>
                </a:r>
                <a:r>
                  <a:rPr lang="en-US" altLang="zh-CN" i="1" dirty="0"/>
                  <a:t>X</a:t>
                </a:r>
                <a:r>
                  <a:rPr lang="en-US" altLang="zh-CN" i="1" baseline="-25000" dirty="0"/>
                  <a:t>i</a:t>
                </a:r>
                <a:r>
                  <a:rPr lang="en-US" altLang="zh-CN" baseline="-25000" dirty="0"/>
                  <a:t> </a:t>
                </a:r>
                <a:r>
                  <a:rPr lang="en-US" altLang="zh-CN" dirty="0"/>
                  <a:t>= 1 </a:t>
                </a:r>
                <a:r>
                  <a:rPr lang="zh-CN" altLang="en-US" dirty="0"/>
                  <a:t>若第</a:t>
                </a:r>
                <a:r>
                  <a:rPr lang="en-US" altLang="zh-CN" dirty="0"/>
                  <a:t> </a:t>
                </a:r>
                <a:r>
                  <a:rPr lang="en-US" altLang="zh-CN" i="1" dirty="0" err="1"/>
                  <a:t>i</a:t>
                </a:r>
                <a:r>
                  <a:rPr lang="en-US" altLang="zh-CN" dirty="0"/>
                  <a:t> </a:t>
                </a:r>
                <a:r>
                  <a:rPr lang="zh-CN" altLang="en-US" dirty="0"/>
                  <a:t>个客人拿到他的帽子；否则</a:t>
                </a:r>
                <a:r>
                  <a:rPr lang="en-US" altLang="zh-CN" dirty="0"/>
                  <a:t> = 1</a:t>
                </a:r>
                <a:r>
                  <a:rPr lang="zh-CN" altLang="en-US" dirty="0"/>
                  <a:t>。</a:t>
                </a:r>
                <a:endParaRPr lang="en-US" altLang="zh-CN" dirty="0"/>
              </a:p>
              <a:p>
                <a:pPr marL="457200" lvl="1" indent="0">
                  <a:buNone/>
                </a:pPr>
                <a14:m>
                  <m:oMathPara xmlns:m="http://schemas.openxmlformats.org/officeDocument/2006/math">
                    <m:oMathParaPr>
                      <m:jc m:val="centerGroup"/>
                    </m:oMathParaPr>
                    <m:oMath xmlns:m="http://schemas.openxmlformats.org/officeDocument/2006/math">
                      <m:r>
                        <a:rPr lang="en-US" altLang="zh-CN" i="1" dirty="0">
                          <a:latin typeface="Cambria Math" panose="02040503050406030204" pitchFamily="18" charset="0"/>
                        </a:rPr>
                        <m:t>𝑋</m:t>
                      </m:r>
                      <m:r>
                        <a:rPr lang="en-US" altLang="zh-CN" i="1" dirty="0">
                          <a:latin typeface="Cambria Math" panose="02040503050406030204" pitchFamily="18" charset="0"/>
                        </a:rPr>
                        <m:t>=</m:t>
                      </m:r>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𝑋</m:t>
                          </m:r>
                        </m:e>
                        <m:sub>
                          <m:r>
                            <a:rPr lang="en-US" altLang="zh-CN" i="1" dirty="0">
                              <a:latin typeface="Cambria Math" panose="02040503050406030204" pitchFamily="18" charset="0"/>
                            </a:rPr>
                            <m:t>1</m:t>
                          </m:r>
                        </m:sub>
                      </m:sSub>
                      <m:r>
                        <a:rPr lang="en-US" altLang="zh-CN" i="1" dirty="0">
                          <a:latin typeface="Cambria Math" panose="02040503050406030204" pitchFamily="18" charset="0"/>
                        </a:rPr>
                        <m:t>+</m:t>
                      </m:r>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𝑋</m:t>
                          </m:r>
                        </m:e>
                        <m:sub>
                          <m:r>
                            <a:rPr lang="en-US" altLang="zh-CN" i="1" dirty="0">
                              <a:latin typeface="Cambria Math" panose="02040503050406030204" pitchFamily="18" charset="0"/>
                            </a:rPr>
                            <m:t>2</m:t>
                          </m:r>
                        </m:sub>
                      </m:sSub>
                      <m:r>
                        <a:rPr lang="en-US" altLang="zh-CN" i="1" dirty="0">
                          <a:latin typeface="Cambria Math" panose="02040503050406030204" pitchFamily="18" charset="0"/>
                        </a:rPr>
                        <m:t>+⋯+</m:t>
                      </m:r>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𝑋</m:t>
                          </m:r>
                        </m:e>
                        <m:sub>
                          <m:r>
                            <a:rPr lang="en-US" altLang="zh-CN" i="1" dirty="0">
                              <a:latin typeface="Cambria Math" panose="02040503050406030204" pitchFamily="18" charset="0"/>
                            </a:rPr>
                            <m:t>𝑛</m:t>
                          </m:r>
                        </m:sub>
                      </m:sSub>
                    </m:oMath>
                  </m:oMathPara>
                </a14:m>
                <a:endParaRPr lang="en-US" altLang="zh-CN" dirty="0"/>
              </a:p>
              <a:p>
                <a:pPr marL="457200" lvl="1" indent="0">
                  <a:buNone/>
                </a:pPr>
                <a14:m>
                  <m:oMathPara xmlns:m="http://schemas.openxmlformats.org/officeDocument/2006/math">
                    <m:oMathParaPr>
                      <m:jc m:val="centerGroup"/>
                    </m:oMathParaPr>
                    <m:oMath xmlns:m="http://schemas.openxmlformats.org/officeDocument/2006/math">
                      <m:r>
                        <m:rPr>
                          <m:sty m:val="p"/>
                        </m:rPr>
                        <a:rPr lang="en-US" altLang="zh-CN" i="0" dirty="0" smtClean="0">
                          <a:latin typeface="Cambria Math" panose="02040503050406030204" pitchFamily="18" charset="0"/>
                        </a:rPr>
                        <m:t>Ex</m:t>
                      </m:r>
                      <m:d>
                        <m:dPr>
                          <m:begChr m:val="["/>
                          <m:endChr m:val="]"/>
                          <m:ctrlPr>
                            <a:rPr lang="en-US" altLang="zh-CN" b="0" i="1" dirty="0" smtClean="0">
                              <a:latin typeface="Cambria Math" panose="02040503050406030204" pitchFamily="18" charset="0"/>
                            </a:rPr>
                          </m:ctrlPr>
                        </m:dPr>
                        <m:e>
                          <m:sSub>
                            <m:sSubPr>
                              <m:ctrlPr>
                                <a:rPr lang="en-US" altLang="zh-CN" b="0" i="1" dirty="0" smtClean="0">
                                  <a:latin typeface="Cambria Math" panose="02040503050406030204" pitchFamily="18" charset="0"/>
                                </a:rPr>
                              </m:ctrlPr>
                            </m:sSubPr>
                            <m:e>
                              <m:r>
                                <a:rPr lang="en-US" altLang="zh-CN" i="1" dirty="0" smtClean="0">
                                  <a:latin typeface="Cambria Math" panose="02040503050406030204" pitchFamily="18" charset="0"/>
                                </a:rPr>
                                <m:t>𝑋</m:t>
                              </m:r>
                            </m:e>
                            <m:sub>
                              <m:r>
                                <a:rPr lang="en-US" altLang="zh-CN" b="0" i="1" dirty="0" smtClean="0">
                                  <a:latin typeface="Cambria Math" panose="02040503050406030204" pitchFamily="18" charset="0"/>
                                </a:rPr>
                                <m:t>𝑖</m:t>
                              </m:r>
                            </m:sub>
                          </m:sSub>
                        </m:e>
                      </m:d>
                      <m:r>
                        <a:rPr lang="en-US" altLang="zh-CN" b="0" i="1" dirty="0" smtClean="0">
                          <a:latin typeface="Cambria Math" panose="02040503050406030204" pitchFamily="18" charset="0"/>
                        </a:rPr>
                        <m:t>=1⋅</m:t>
                      </m:r>
                      <m:func>
                        <m:funcPr>
                          <m:ctrlPr>
                            <a:rPr lang="en-US" altLang="zh-CN" b="0" i="1" dirty="0" smtClean="0">
                              <a:latin typeface="Cambria Math" panose="02040503050406030204" pitchFamily="18" charset="0"/>
                            </a:rPr>
                          </m:ctrlPr>
                        </m:funcPr>
                        <m:fName>
                          <m:r>
                            <m:rPr>
                              <m:sty m:val="p"/>
                            </m:rPr>
                            <a:rPr lang="en-US" altLang="zh-CN" b="0" i="0" dirty="0" smtClean="0">
                              <a:latin typeface="Cambria Math" panose="02040503050406030204" pitchFamily="18" charset="0"/>
                            </a:rPr>
                            <m:t>Pr</m:t>
                          </m:r>
                        </m:fName>
                        <m:e>
                          <m:d>
                            <m:dPr>
                              <m:begChr m:val="["/>
                              <m:endChr m:val="]"/>
                              <m:ctrlPr>
                                <a:rPr lang="en-US" altLang="zh-CN" b="0" i="1" dirty="0" smtClean="0">
                                  <a:latin typeface="Cambria Math" panose="02040503050406030204" pitchFamily="18" charset="0"/>
                                </a:rPr>
                              </m:ctrlPr>
                            </m:dPr>
                            <m:e>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𝑋</m:t>
                                  </m:r>
                                </m:e>
                                <m:sub>
                                  <m:r>
                                    <a:rPr lang="en-US" altLang="zh-CN" b="0" i="1" dirty="0" smtClean="0">
                                      <a:latin typeface="Cambria Math" panose="02040503050406030204" pitchFamily="18" charset="0"/>
                                    </a:rPr>
                                    <m:t>𝑖</m:t>
                                  </m:r>
                                </m:sub>
                              </m:sSub>
                              <m:r>
                                <a:rPr lang="en-US" altLang="zh-CN" b="0" i="1" dirty="0" smtClean="0">
                                  <a:latin typeface="Cambria Math" panose="02040503050406030204" pitchFamily="18" charset="0"/>
                                </a:rPr>
                                <m:t>=1</m:t>
                              </m:r>
                            </m:e>
                          </m:d>
                        </m:e>
                      </m:func>
                      <m:r>
                        <a:rPr lang="en-US" altLang="zh-CN" b="0" i="1" dirty="0" smtClean="0">
                          <a:latin typeface="Cambria Math" panose="02040503050406030204" pitchFamily="18" charset="0"/>
                        </a:rPr>
                        <m:t>+0⋅</m:t>
                      </m:r>
                      <m:func>
                        <m:funcPr>
                          <m:ctrlPr>
                            <a:rPr lang="en-US" altLang="zh-CN" b="0" i="1" dirty="0" smtClean="0">
                              <a:latin typeface="Cambria Math" panose="02040503050406030204" pitchFamily="18" charset="0"/>
                            </a:rPr>
                          </m:ctrlPr>
                        </m:funcPr>
                        <m:fName>
                          <m:r>
                            <m:rPr>
                              <m:sty m:val="p"/>
                            </m:rPr>
                            <a:rPr lang="en-US" altLang="zh-CN" b="0" i="0" dirty="0" smtClean="0">
                              <a:latin typeface="Cambria Math" panose="02040503050406030204" pitchFamily="18" charset="0"/>
                            </a:rPr>
                            <m:t>Pr</m:t>
                          </m:r>
                        </m:fName>
                        <m:e>
                          <m:d>
                            <m:dPr>
                              <m:begChr m:val="["/>
                              <m:endChr m:val="]"/>
                              <m:ctrlPr>
                                <a:rPr lang="en-US" altLang="zh-CN" b="0" i="1" dirty="0" smtClean="0">
                                  <a:latin typeface="Cambria Math" panose="02040503050406030204" pitchFamily="18" charset="0"/>
                                </a:rPr>
                              </m:ctrlPr>
                            </m:dPr>
                            <m:e>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𝑋</m:t>
                                  </m:r>
                                </m:e>
                                <m:sub>
                                  <m:r>
                                    <a:rPr lang="en-US" altLang="zh-CN" b="0" i="1" dirty="0" smtClean="0">
                                      <a:latin typeface="Cambria Math" panose="02040503050406030204" pitchFamily="18" charset="0"/>
                                    </a:rPr>
                                    <m:t>𝑖</m:t>
                                  </m:r>
                                </m:sub>
                              </m:sSub>
                              <m:r>
                                <a:rPr lang="en-US" altLang="zh-CN" b="0" i="1" dirty="0" smtClean="0">
                                  <a:latin typeface="Cambria Math" panose="02040503050406030204" pitchFamily="18" charset="0"/>
                                </a:rPr>
                                <m:t>=0</m:t>
                              </m:r>
                            </m:e>
                          </m:d>
                        </m:e>
                      </m:func>
                      <m:r>
                        <a:rPr lang="en-US" altLang="zh-CN" b="0" i="1" dirty="0" smtClean="0">
                          <a:latin typeface="Cambria Math" panose="02040503050406030204" pitchFamily="18" charset="0"/>
                        </a:rPr>
                        <m:t>=</m:t>
                      </m:r>
                      <m:f>
                        <m:fPr>
                          <m:ctrlPr>
                            <a:rPr lang="en-US" altLang="zh-CN" b="0" i="1" dirty="0" smtClean="0">
                              <a:latin typeface="Cambria Math" panose="02040503050406030204" pitchFamily="18" charset="0"/>
                            </a:rPr>
                          </m:ctrlPr>
                        </m:fPr>
                        <m:num>
                          <m:r>
                            <a:rPr lang="en-US" altLang="zh-CN" b="0" i="1" dirty="0" smtClean="0">
                              <a:latin typeface="Cambria Math" panose="02040503050406030204" pitchFamily="18" charset="0"/>
                            </a:rPr>
                            <m:t>1</m:t>
                          </m:r>
                        </m:num>
                        <m:den>
                          <m:r>
                            <a:rPr lang="en-US" altLang="zh-CN" b="0" i="1" dirty="0" smtClean="0">
                              <a:latin typeface="Cambria Math" panose="02040503050406030204" pitchFamily="18" charset="0"/>
                            </a:rPr>
                            <m:t>𝑛</m:t>
                          </m:r>
                        </m:den>
                      </m:f>
                    </m:oMath>
                  </m:oMathPara>
                </a14:m>
                <a:endParaRPr lang="en-US" altLang="zh-CN" b="0" dirty="0"/>
              </a:p>
              <a:p>
                <a:pPr marL="457200" lvl="1" indent="0">
                  <a:buNone/>
                </a:pPr>
                <a14:m>
                  <m:oMathPara xmlns:m="http://schemas.openxmlformats.org/officeDocument/2006/math">
                    <m:oMathParaPr>
                      <m:jc m:val="centerGroup"/>
                    </m:oMathParaPr>
                    <m:oMath xmlns:m="http://schemas.openxmlformats.org/officeDocument/2006/math">
                      <m:r>
                        <m:rPr>
                          <m:sty m:val="p"/>
                        </m:rPr>
                        <a:rPr lang="en-US" altLang="zh-CN" b="0" i="0" smtClean="0">
                          <a:latin typeface="Cambria Math" panose="02040503050406030204" pitchFamily="18" charset="0"/>
                        </a:rPr>
                        <m:t>Ex</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𝑋</m:t>
                          </m:r>
                        </m:e>
                      </m:d>
                      <m:r>
                        <a:rPr lang="en-US" altLang="zh-CN" b="0" i="1" smtClean="0">
                          <a:latin typeface="Cambria Math" panose="02040503050406030204" pitchFamily="18" charset="0"/>
                        </a:rPr>
                        <m:t>=</m:t>
                      </m:r>
                      <m:r>
                        <m:rPr>
                          <m:sty m:val="p"/>
                        </m:rPr>
                        <a:rPr lang="en-US" altLang="zh-CN" dirty="0">
                          <a:latin typeface="Cambria Math" panose="02040503050406030204" pitchFamily="18" charset="0"/>
                        </a:rPr>
                        <m:t>Ex</m:t>
                      </m:r>
                      <m:d>
                        <m:dPr>
                          <m:begChr m:val="["/>
                          <m:endChr m:val="]"/>
                          <m:ctrlPr>
                            <a:rPr lang="en-US" altLang="zh-CN" i="1" dirty="0">
                              <a:latin typeface="Cambria Math" panose="02040503050406030204" pitchFamily="18" charset="0"/>
                            </a:rPr>
                          </m:ctrlPr>
                        </m:dPr>
                        <m:e>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𝑋</m:t>
                              </m:r>
                            </m:e>
                            <m:sub>
                              <m:r>
                                <a:rPr lang="en-US" altLang="zh-CN" i="1" dirty="0">
                                  <a:latin typeface="Cambria Math" panose="02040503050406030204" pitchFamily="18" charset="0"/>
                                </a:rPr>
                                <m:t>1</m:t>
                              </m:r>
                            </m:sub>
                          </m:sSub>
                        </m:e>
                      </m:d>
                      <m:r>
                        <a:rPr lang="en-US" altLang="zh-CN" i="1" dirty="0">
                          <a:latin typeface="Cambria Math" panose="02040503050406030204" pitchFamily="18" charset="0"/>
                        </a:rPr>
                        <m:t>+</m:t>
                      </m:r>
                      <m:r>
                        <m:rPr>
                          <m:nor/>
                        </m:rPr>
                        <a:rPr lang="en-US" altLang="zh-CN" dirty="0"/>
                        <m:t> </m:t>
                      </m:r>
                      <m:r>
                        <m:rPr>
                          <m:sty m:val="p"/>
                        </m:rPr>
                        <a:rPr lang="en-US" altLang="zh-CN" dirty="0">
                          <a:latin typeface="Cambria Math" panose="02040503050406030204" pitchFamily="18" charset="0"/>
                        </a:rPr>
                        <m:t>Ex</m:t>
                      </m:r>
                      <m:d>
                        <m:dPr>
                          <m:begChr m:val="["/>
                          <m:endChr m:val="]"/>
                          <m:ctrlPr>
                            <a:rPr lang="en-US" altLang="zh-CN" i="1" dirty="0">
                              <a:latin typeface="Cambria Math" panose="02040503050406030204" pitchFamily="18" charset="0"/>
                            </a:rPr>
                          </m:ctrlPr>
                        </m:dPr>
                        <m:e>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𝑋</m:t>
                              </m:r>
                            </m:e>
                            <m:sub>
                              <m:r>
                                <a:rPr lang="en-US" altLang="zh-CN" i="1" dirty="0">
                                  <a:latin typeface="Cambria Math" panose="02040503050406030204" pitchFamily="18" charset="0"/>
                                </a:rPr>
                                <m:t>2</m:t>
                              </m:r>
                            </m:sub>
                          </m:sSub>
                        </m:e>
                      </m:d>
                      <m:r>
                        <a:rPr lang="en-US" altLang="zh-CN" i="1" dirty="0">
                          <a:latin typeface="Cambria Math" panose="02040503050406030204" pitchFamily="18" charset="0"/>
                        </a:rPr>
                        <m:t>+⋯+</m:t>
                      </m:r>
                      <m:r>
                        <m:rPr>
                          <m:sty m:val="p"/>
                        </m:rPr>
                        <a:rPr lang="en-US" altLang="zh-CN" dirty="0">
                          <a:latin typeface="Cambria Math" panose="02040503050406030204" pitchFamily="18" charset="0"/>
                        </a:rPr>
                        <m:t>Ex</m:t>
                      </m:r>
                      <m:d>
                        <m:dPr>
                          <m:begChr m:val="["/>
                          <m:endChr m:val="]"/>
                          <m:ctrlPr>
                            <a:rPr lang="en-US" altLang="zh-CN" i="1" dirty="0">
                              <a:latin typeface="Cambria Math" panose="02040503050406030204" pitchFamily="18" charset="0"/>
                            </a:rPr>
                          </m:ctrlPr>
                        </m:dPr>
                        <m:e>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𝑋</m:t>
                              </m:r>
                            </m:e>
                            <m:sub>
                              <m:r>
                                <a:rPr lang="en-US" altLang="zh-CN" i="1" dirty="0">
                                  <a:latin typeface="Cambria Math" panose="02040503050406030204" pitchFamily="18" charset="0"/>
                                </a:rPr>
                                <m:t>𝑛</m:t>
                              </m:r>
                            </m:sub>
                          </m:sSub>
                        </m:e>
                      </m:d>
                      <m:r>
                        <a:rPr lang="en-US" altLang="zh-CN" b="0" i="0" dirty="0" smtClean="0">
                          <a:latin typeface="Cambria Math" panose="02040503050406030204" pitchFamily="18" charset="0"/>
                        </a:rPr>
                        <m:t>=</m:t>
                      </m:r>
                      <m:r>
                        <a:rPr lang="en-US" altLang="zh-CN" b="0" i="1" dirty="0" smtClean="0">
                          <a:latin typeface="Cambria Math" panose="02040503050406030204" pitchFamily="18" charset="0"/>
                        </a:rPr>
                        <m:t>𝑛</m:t>
                      </m:r>
                      <m:r>
                        <a:rPr lang="en-US" altLang="zh-CN" b="0" i="1" dirty="0" smtClean="0">
                          <a:latin typeface="Cambria Math" panose="02040503050406030204" pitchFamily="18" charset="0"/>
                        </a:rPr>
                        <m:t>⋅</m:t>
                      </m:r>
                      <m:f>
                        <m:fPr>
                          <m:ctrlPr>
                            <a:rPr lang="en-US" altLang="zh-CN" b="0" i="1" dirty="0" smtClean="0">
                              <a:latin typeface="Cambria Math" panose="02040503050406030204" pitchFamily="18" charset="0"/>
                            </a:rPr>
                          </m:ctrlPr>
                        </m:fPr>
                        <m:num>
                          <m:r>
                            <a:rPr lang="en-US" altLang="zh-CN" b="0" i="0" dirty="0" smtClean="0">
                              <a:latin typeface="Cambria Math" panose="02040503050406030204" pitchFamily="18" charset="0"/>
                            </a:rPr>
                            <m:t>1</m:t>
                          </m:r>
                        </m:num>
                        <m:den>
                          <m:r>
                            <m:rPr>
                              <m:sty m:val="p"/>
                            </m:rPr>
                            <a:rPr lang="en-US" altLang="zh-CN" b="0" i="0" dirty="0" smtClean="0">
                              <a:latin typeface="Cambria Math" panose="02040503050406030204" pitchFamily="18" charset="0"/>
                            </a:rPr>
                            <m:t>n</m:t>
                          </m:r>
                        </m:den>
                      </m:f>
                      <m:r>
                        <a:rPr lang="en-US" altLang="zh-CN" b="0" i="0" dirty="0" smtClean="0">
                          <a:latin typeface="Cambria Math" panose="02040503050406030204" pitchFamily="18" charset="0"/>
                        </a:rPr>
                        <m:t>=1</m:t>
                      </m:r>
                    </m:oMath>
                  </m:oMathPara>
                </a14:m>
                <a:endParaRPr lang="en-US" altLang="zh-CN"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457200" y="1600200"/>
                <a:ext cx="8458200" cy="4525963"/>
              </a:xfrm>
              <a:blipFill rotWithShape="0">
                <a:blip r:embed="rId2"/>
                <a:stretch>
                  <a:fillRect t="-1752"/>
                </a:stretch>
              </a:blipFill>
            </p:spPr>
            <p:txBody>
              <a:bodyPr/>
              <a:lstStyle/>
              <a:p>
                <a:r>
                  <a:rPr lang="en-US">
                    <a:noFill/>
                  </a:rPr>
                  <a:t> </a:t>
                </a:r>
              </a:p>
            </p:txBody>
          </p:sp>
        </mc:Fallback>
      </mc:AlternateContent>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标题 1"/>
          <p:cNvSpPr>
            <a:spLocks noGrp="1"/>
          </p:cNvSpPr>
          <p:nvPr>
            <p:ph type="title"/>
          </p:nvPr>
        </p:nvSpPr>
        <p:spPr/>
        <p:txBody>
          <a:bodyPr/>
          <a:lstStyle/>
          <a:p>
            <a:r>
              <a:rPr lang="en-US" altLang="zh-CN"/>
              <a:t>用期望来计算平均计算复杂度</a:t>
            </a:r>
          </a:p>
        </p:txBody>
      </p:sp>
      <p:sp>
        <p:nvSpPr>
          <p:cNvPr id="3" name="内容占位符 2"/>
          <p:cNvSpPr>
            <a:spLocks noGrp="1"/>
          </p:cNvSpPr>
          <p:nvPr>
            <p:ph idx="1"/>
          </p:nvPr>
        </p:nvSpPr>
        <p:spPr/>
        <p:txBody>
          <a:bodyPr/>
          <a:lstStyle/>
          <a:p>
            <a:r>
              <a:rPr lang="zh-CN" altLang="en-US"/>
              <a:t>例：线性搜索算法的平均复杂度</a:t>
            </a:r>
            <a:endParaRPr lang="en-US" altLang="zh-CN"/>
          </a:p>
          <a:p>
            <a:pPr lvl="1"/>
            <a:r>
              <a:rPr lang="zh-CN" altLang="en-US" sz="2400"/>
              <a:t>给定一个实数</a:t>
            </a:r>
            <a:r>
              <a:rPr lang="en-US" altLang="zh-CN" sz="2400"/>
              <a:t> </a:t>
            </a:r>
            <a:r>
              <a:rPr lang="en-US" altLang="zh-CN" sz="2400" i="1"/>
              <a:t>x</a:t>
            </a:r>
            <a:r>
              <a:rPr lang="en-US" altLang="zh-CN" sz="2400"/>
              <a:t> </a:t>
            </a:r>
            <a:r>
              <a:rPr lang="zh-CN" altLang="en-US" sz="2400"/>
              <a:t>及一个长度为</a:t>
            </a:r>
            <a:r>
              <a:rPr lang="en-US" altLang="zh-CN" sz="2400"/>
              <a:t> </a:t>
            </a:r>
            <a:r>
              <a:rPr lang="en-US" altLang="zh-CN" sz="2400" i="1"/>
              <a:t>n</a:t>
            </a:r>
            <a:r>
              <a:rPr lang="en-US" altLang="zh-CN" sz="2400"/>
              <a:t> </a:t>
            </a:r>
            <a:r>
              <a:rPr lang="zh-CN" altLang="en-US" sz="2400"/>
              <a:t>的列表，线性搜索算法依次检查列表中的元素，看是否为</a:t>
            </a:r>
            <a:r>
              <a:rPr lang="en-US" altLang="zh-CN" sz="2400"/>
              <a:t> </a:t>
            </a:r>
            <a:r>
              <a:rPr lang="en-US" altLang="zh-CN" sz="2400" i="1"/>
              <a:t>x</a:t>
            </a:r>
            <a:r>
              <a:rPr lang="en-US" altLang="zh-CN" sz="2400"/>
              <a:t> </a:t>
            </a:r>
            <a:r>
              <a:rPr lang="zh-CN" altLang="en-US" sz="2400"/>
              <a:t>，直至找到或者所有元素都查完了而未找到</a:t>
            </a:r>
            <a:r>
              <a:rPr lang="en-US" altLang="zh-CN" sz="2400"/>
              <a:t> </a:t>
            </a:r>
            <a:r>
              <a:rPr lang="en-US" altLang="zh-CN" sz="2400" i="1"/>
              <a:t>x</a:t>
            </a:r>
            <a:r>
              <a:rPr lang="en-US" altLang="zh-CN" sz="2400"/>
              <a:t> </a:t>
            </a:r>
            <a:r>
              <a:rPr lang="zh-CN" altLang="en-US" sz="2400"/>
              <a:t>。</a:t>
            </a:r>
            <a:endParaRPr lang="en-US" altLang="zh-CN" sz="2400"/>
          </a:p>
          <a:p>
            <a:pPr lvl="1">
              <a:buFont typeface="Wingdings" charset="2"/>
              <a:buNone/>
            </a:pPr>
            <a:endParaRPr lang="en-US" altLang="zh-CN" sz="2400"/>
          </a:p>
        </p:txBody>
      </p:sp>
      <p:pic>
        <p:nvPicPr>
          <p:cNvPr id="4" name="图片 3"/>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1162050" y="3429000"/>
            <a:ext cx="7905750" cy="3048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 name="圆角矩形标注 4"/>
          <p:cNvSpPr>
            <a:spLocks noChangeArrowheads="1"/>
          </p:cNvSpPr>
          <p:nvPr/>
        </p:nvSpPr>
        <p:spPr bwMode="auto">
          <a:xfrm>
            <a:off x="4648200" y="4495800"/>
            <a:ext cx="4267200" cy="1524000"/>
          </a:xfrm>
          <a:prstGeom prst="wedgeRoundRectCallout">
            <a:avLst>
              <a:gd name="adj1" fmla="val -65269"/>
              <a:gd name="adj2" fmla="val -14185"/>
              <a:gd name="adj3" fmla="val 16667"/>
            </a:avLst>
          </a:prstGeom>
          <a:gradFill rotWithShape="1">
            <a:gsLst>
              <a:gs pos="0">
                <a:srgbClr val="A8A8EA"/>
              </a:gs>
              <a:gs pos="35001">
                <a:srgbClr val="C3C3EF"/>
              </a:gs>
              <a:gs pos="100000">
                <a:srgbClr val="E8E8FA"/>
              </a:gs>
            </a:gsLst>
            <a:lin ang="16200000" scaled="1"/>
          </a:gradFill>
          <a:ln w="9525">
            <a:solidFill>
              <a:srgbClr val="2F2F98"/>
            </a:solidFill>
            <a:miter lim="800000"/>
            <a:headEnd/>
            <a:tailEnd/>
          </a:ln>
          <a:effectLst>
            <a:outerShdw blurRad="40000" dist="20000" dir="5400000" rotWithShape="0">
              <a:srgbClr val="000000">
                <a:alpha val="37999"/>
              </a:srgbClr>
            </a:outerShdw>
          </a:effectLst>
        </p:spPr>
        <p:txBody>
          <a:bodyPr anchor="ctr"/>
          <a:lstStyle>
            <a:lvl1pPr>
              <a:defRPr>
                <a:solidFill>
                  <a:schemeClr val="tx1"/>
                </a:solidFill>
                <a:latin typeface="Arial" charset="0"/>
                <a:ea typeface="宋体" charset="0"/>
              </a:defRPr>
            </a:lvl1pPr>
            <a:lvl2pPr marL="742950" indent="-285750">
              <a:defRPr>
                <a:solidFill>
                  <a:schemeClr val="tx1"/>
                </a:solidFill>
                <a:latin typeface="Arial" charset="0"/>
                <a:ea typeface="宋体" charset="0"/>
              </a:defRPr>
            </a:lvl2pPr>
            <a:lvl3pPr marL="1143000" indent="-228600">
              <a:defRPr>
                <a:solidFill>
                  <a:schemeClr val="tx1"/>
                </a:solidFill>
                <a:latin typeface="Arial" charset="0"/>
                <a:ea typeface="宋体" charset="0"/>
              </a:defRPr>
            </a:lvl3pPr>
            <a:lvl4pPr marL="1600200" indent="-228600">
              <a:defRPr>
                <a:solidFill>
                  <a:schemeClr val="tx1"/>
                </a:solidFill>
                <a:latin typeface="Arial" charset="0"/>
                <a:ea typeface="宋体" charset="0"/>
              </a:defRPr>
            </a:lvl4pPr>
            <a:lvl5pPr marL="2057400" indent="-22860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algn="ctr" eaLnBrk="1" hangingPunct="1"/>
            <a:r>
              <a:rPr lang="zh-CN" altLang="en-US" sz="2000">
                <a:solidFill>
                  <a:srgbClr val="000000"/>
                </a:solidFill>
                <a:latin typeface="Times New Roman" charset="0"/>
              </a:rPr>
              <a:t>只考虑比较操作的次数。</a:t>
            </a:r>
            <a:endParaRPr lang="en-US" altLang="zh-CN" sz="2000">
              <a:solidFill>
                <a:srgbClr val="000000"/>
              </a:solidFill>
              <a:latin typeface="Times New Roman" charset="0"/>
            </a:endParaRPr>
          </a:p>
          <a:p>
            <a:pPr algn="ctr" eaLnBrk="1" hangingPunct="1"/>
            <a:r>
              <a:rPr lang="zh-CN" altLang="en-US" sz="2000">
                <a:solidFill>
                  <a:srgbClr val="000000"/>
                </a:solidFill>
                <a:latin typeface="Times New Roman" charset="0"/>
              </a:rPr>
              <a:t>若</a:t>
            </a:r>
            <a:r>
              <a:rPr lang="en-US" altLang="zh-CN" sz="2000">
                <a:solidFill>
                  <a:srgbClr val="000000"/>
                </a:solidFill>
                <a:latin typeface="Times New Roman" charset="0"/>
              </a:rPr>
              <a:t> </a:t>
            </a:r>
            <a:r>
              <a:rPr lang="en-US" altLang="zh-CN" sz="2000" i="1">
                <a:solidFill>
                  <a:srgbClr val="000000"/>
                </a:solidFill>
                <a:latin typeface="Times New Roman" charset="0"/>
              </a:rPr>
              <a:t>x</a:t>
            </a:r>
            <a:r>
              <a:rPr lang="en-US" altLang="zh-CN" sz="2000">
                <a:solidFill>
                  <a:srgbClr val="000000"/>
                </a:solidFill>
                <a:latin typeface="Times New Roman" charset="0"/>
              </a:rPr>
              <a:t> </a:t>
            </a:r>
            <a:r>
              <a:rPr lang="zh-CN" altLang="en-US" sz="2000">
                <a:solidFill>
                  <a:srgbClr val="000000"/>
                </a:solidFill>
                <a:latin typeface="Times New Roman" charset="0"/>
              </a:rPr>
              <a:t>处于第</a:t>
            </a:r>
            <a:r>
              <a:rPr lang="en-US" altLang="zh-CN" sz="2000">
                <a:solidFill>
                  <a:srgbClr val="000000"/>
                </a:solidFill>
                <a:latin typeface="Times New Roman" charset="0"/>
              </a:rPr>
              <a:t> </a:t>
            </a:r>
            <a:r>
              <a:rPr lang="en-US" altLang="zh-CN" sz="2000" i="1">
                <a:solidFill>
                  <a:srgbClr val="000000"/>
                </a:solidFill>
                <a:latin typeface="Times New Roman" charset="0"/>
              </a:rPr>
              <a:t>i</a:t>
            </a:r>
            <a:r>
              <a:rPr lang="en-US" altLang="zh-CN" sz="2000">
                <a:solidFill>
                  <a:srgbClr val="000000"/>
                </a:solidFill>
                <a:latin typeface="Times New Roman" charset="0"/>
              </a:rPr>
              <a:t> </a:t>
            </a:r>
            <a:r>
              <a:rPr lang="zh-CN" altLang="en-US" sz="2000">
                <a:solidFill>
                  <a:srgbClr val="000000"/>
                </a:solidFill>
                <a:latin typeface="Times New Roman" charset="0"/>
              </a:rPr>
              <a:t>个位置，则需要</a:t>
            </a:r>
            <a:r>
              <a:rPr lang="en-US" altLang="zh-CN" sz="2000">
                <a:solidFill>
                  <a:srgbClr val="000000"/>
                </a:solidFill>
                <a:latin typeface="Times New Roman" charset="0"/>
              </a:rPr>
              <a:t> 2</a:t>
            </a:r>
            <a:r>
              <a:rPr lang="en-US" altLang="zh-CN" sz="2000" i="1">
                <a:solidFill>
                  <a:srgbClr val="000000"/>
                </a:solidFill>
                <a:latin typeface="Times New Roman" charset="0"/>
              </a:rPr>
              <a:t>i</a:t>
            </a:r>
            <a:r>
              <a:rPr lang="en-US" altLang="zh-CN" sz="2000">
                <a:solidFill>
                  <a:srgbClr val="000000"/>
                </a:solidFill>
                <a:latin typeface="Times New Roman" charset="0"/>
              </a:rPr>
              <a:t>+1 </a:t>
            </a:r>
            <a:r>
              <a:rPr lang="zh-CN" altLang="en-US" sz="2000">
                <a:solidFill>
                  <a:srgbClr val="000000"/>
                </a:solidFill>
                <a:latin typeface="Times New Roman" charset="0"/>
              </a:rPr>
              <a:t>次比较；若</a:t>
            </a:r>
            <a:r>
              <a:rPr lang="en-US" altLang="zh-CN" sz="2000">
                <a:solidFill>
                  <a:srgbClr val="000000"/>
                </a:solidFill>
                <a:latin typeface="Times New Roman" charset="0"/>
              </a:rPr>
              <a:t> </a:t>
            </a:r>
            <a:r>
              <a:rPr lang="en-US" altLang="zh-CN" sz="2000" i="1">
                <a:solidFill>
                  <a:srgbClr val="000000"/>
                </a:solidFill>
                <a:latin typeface="Times New Roman" charset="0"/>
              </a:rPr>
              <a:t>x</a:t>
            </a:r>
            <a:r>
              <a:rPr lang="en-US" altLang="zh-CN" sz="2000">
                <a:solidFill>
                  <a:srgbClr val="000000"/>
                </a:solidFill>
                <a:latin typeface="Times New Roman" charset="0"/>
              </a:rPr>
              <a:t> </a:t>
            </a:r>
            <a:r>
              <a:rPr lang="zh-CN" altLang="en-US" sz="2000">
                <a:solidFill>
                  <a:srgbClr val="000000"/>
                </a:solidFill>
                <a:latin typeface="Times New Roman" charset="0"/>
              </a:rPr>
              <a:t>不在列表中，则需要</a:t>
            </a:r>
            <a:r>
              <a:rPr lang="en-US" altLang="zh-CN" sz="2000">
                <a:solidFill>
                  <a:srgbClr val="000000"/>
                </a:solidFill>
                <a:latin typeface="Times New Roman" charset="0"/>
              </a:rPr>
              <a:t> 2</a:t>
            </a:r>
            <a:r>
              <a:rPr lang="en-US" altLang="zh-CN" sz="2000" i="1">
                <a:solidFill>
                  <a:srgbClr val="000000"/>
                </a:solidFill>
                <a:latin typeface="Times New Roman" charset="0"/>
              </a:rPr>
              <a:t>n</a:t>
            </a:r>
            <a:r>
              <a:rPr lang="en-US" altLang="zh-CN" sz="2000">
                <a:solidFill>
                  <a:srgbClr val="000000"/>
                </a:solidFill>
                <a:latin typeface="Times New Roman" charset="0"/>
              </a:rPr>
              <a:t>+2 </a:t>
            </a:r>
            <a:r>
              <a:rPr lang="zh-CN" altLang="en-US" sz="2000">
                <a:solidFill>
                  <a:srgbClr val="000000"/>
                </a:solidFill>
                <a:latin typeface="Times New Roman" charset="0"/>
              </a:rPr>
              <a:t>次。</a:t>
            </a:r>
            <a:endParaRPr lang="en-US" altLang="zh-CN" sz="2000">
              <a:solidFill>
                <a:srgbClr val="000000"/>
              </a:solidFill>
              <a:latin typeface="Times New Roman" charset="0"/>
            </a:endParaRPr>
          </a:p>
        </p:txBody>
      </p:sp>
      <p:grpSp>
        <p:nvGrpSpPr>
          <p:cNvPr id="9" name="组 8"/>
          <p:cNvGrpSpPr>
            <a:grpSpLocks/>
          </p:cNvGrpSpPr>
          <p:nvPr/>
        </p:nvGrpSpPr>
        <p:grpSpPr bwMode="auto">
          <a:xfrm>
            <a:off x="1162050" y="3462338"/>
            <a:ext cx="7829550" cy="2895600"/>
            <a:chOff x="1161393" y="3462528"/>
            <a:chExt cx="7829678" cy="2895600"/>
          </a:xfrm>
        </p:grpSpPr>
        <p:pic>
          <p:nvPicPr>
            <p:cNvPr id="7" name="图片 6"/>
            <p:cNvPicPr>
              <a:picLocks noChangeAspect="1"/>
            </p:cNvPicPr>
            <p:nvPr/>
          </p:nvPicPr>
          <p:blipFill rotWithShape="1">
            <a:blip r:embed="rId4" cstate="email">
              <a:duotone>
                <a:schemeClr val="accent6">
                  <a:shade val="45000"/>
                  <a:satMod val="135000"/>
                </a:schemeClr>
                <a:prstClr val="white"/>
              </a:duotone>
              <a:extLst>
                <a:ext uri="{28A0092B-C50C-407E-A947-70E740481C1C}">
                  <a14:useLocalDpi xmlns:a14="http://schemas.microsoft.com/office/drawing/2010/main"/>
                </a:ext>
              </a:extLst>
            </a:blip>
            <a:srcRect r="6704"/>
            <a:stretch/>
          </p:blipFill>
          <p:spPr>
            <a:xfrm>
              <a:off x="1161393" y="3462528"/>
              <a:ext cx="7829678" cy="2895600"/>
            </a:xfrm>
            <a:prstGeom prst="rect">
              <a:avLst/>
            </a:prstGeom>
            <a:ln>
              <a:noFill/>
            </a:ln>
          </p:spPr>
          <p:style>
            <a:lnRef idx="2">
              <a:schemeClr val="accent6"/>
            </a:lnRef>
            <a:fillRef idx="1">
              <a:schemeClr val="lt1"/>
            </a:fillRef>
            <a:effectRef idx="0">
              <a:schemeClr val="accent6"/>
            </a:effectRef>
            <a:fontRef idx="minor">
              <a:schemeClr val="dk1"/>
            </a:fontRef>
          </p:style>
        </p:pic>
        <p:sp>
          <p:nvSpPr>
            <p:cNvPr id="8" name="文本框 7"/>
            <p:cNvSpPr txBox="1">
              <a:spLocks noChangeArrowheads="1"/>
            </p:cNvSpPr>
            <p:nvPr/>
          </p:nvSpPr>
          <p:spPr bwMode="auto">
            <a:xfrm>
              <a:off x="6019800" y="5410200"/>
              <a:ext cx="2422458" cy="646331"/>
            </a:xfrm>
            <a:prstGeom prst="rect">
              <a:avLst/>
            </a:prstGeom>
            <a:gradFill rotWithShape="1">
              <a:gsLst>
                <a:gs pos="0">
                  <a:srgbClr val="CFFFFF"/>
                </a:gs>
                <a:gs pos="35001">
                  <a:srgbClr val="DDFEFF"/>
                </a:gs>
                <a:gs pos="100000">
                  <a:srgbClr val="F0FFFF"/>
                </a:gs>
              </a:gsLst>
              <a:lin ang="16200000" scaled="1"/>
            </a:gradFill>
            <a:ln w="9525">
              <a:solidFill>
                <a:srgbClr val="B6DCDF"/>
              </a:solidFill>
              <a:miter lim="800000"/>
              <a:headEnd/>
              <a:tailEnd/>
            </a:ln>
            <a:effectLst>
              <a:outerShdw blurRad="40000" dist="20000" dir="5400000" rotWithShape="0">
                <a:srgbClr val="000000">
                  <a:alpha val="37999"/>
                </a:srgbClr>
              </a:outerShdw>
            </a:effectLst>
          </p:spPr>
          <p:txBody>
            <a:bodyPr wrap="none">
              <a:spAutoFit/>
            </a:bodyPr>
            <a:lstStyle/>
            <a:p>
              <a:pPr eaLnBrk="1" hangingPunct="1">
                <a:defRPr/>
              </a:pPr>
              <a:r>
                <a:rPr lang="en-US" i="1" dirty="0">
                  <a:solidFill>
                    <a:schemeClr val="accent6"/>
                  </a:solidFill>
                  <a:latin typeface="+mn-lt"/>
                  <a:ea typeface="+mj-ea"/>
                </a:rPr>
                <a:t>p</a:t>
              </a:r>
              <a:r>
                <a:rPr lang="en-US" dirty="0">
                  <a:solidFill>
                    <a:schemeClr val="accent6"/>
                  </a:solidFill>
                  <a:latin typeface="+mn-lt"/>
                  <a:ea typeface="+mj-ea"/>
                </a:rPr>
                <a:t> </a:t>
              </a:r>
              <a:r>
                <a:rPr lang="zh-CN" altLang="en-US" dirty="0">
                  <a:solidFill>
                    <a:schemeClr val="accent6"/>
                  </a:solidFill>
                  <a:latin typeface="+mn-lt"/>
                  <a:ea typeface="+mj-ea"/>
                </a:rPr>
                <a:t>为</a:t>
              </a:r>
              <a:r>
                <a:rPr lang="en-US" altLang="zh-CN" dirty="0">
                  <a:solidFill>
                    <a:schemeClr val="accent6"/>
                  </a:solidFill>
                  <a:latin typeface="+mn-lt"/>
                  <a:ea typeface="+mj-ea"/>
                </a:rPr>
                <a:t> </a:t>
              </a:r>
              <a:r>
                <a:rPr lang="en-US" altLang="zh-CN" i="1" dirty="0">
                  <a:solidFill>
                    <a:schemeClr val="accent6"/>
                  </a:solidFill>
                  <a:latin typeface="+mn-lt"/>
                  <a:ea typeface="+mj-ea"/>
                </a:rPr>
                <a:t>x </a:t>
              </a:r>
              <a:r>
                <a:rPr lang="zh-CN" altLang="en-US" dirty="0">
                  <a:solidFill>
                    <a:schemeClr val="accent6"/>
                  </a:solidFill>
                  <a:latin typeface="+mn-lt"/>
                  <a:ea typeface="+mj-ea"/>
                </a:rPr>
                <a:t>在列表中的概率</a:t>
              </a:r>
              <a:endParaRPr lang="en-US" altLang="zh-CN" dirty="0">
                <a:solidFill>
                  <a:schemeClr val="accent6"/>
                </a:solidFill>
                <a:latin typeface="+mn-lt"/>
                <a:ea typeface="+mj-ea"/>
              </a:endParaRPr>
            </a:p>
            <a:p>
              <a:pPr eaLnBrk="1" hangingPunct="1">
                <a:defRPr/>
              </a:pPr>
              <a:r>
                <a:rPr lang="en-US" i="1" dirty="0">
                  <a:solidFill>
                    <a:schemeClr val="accent6"/>
                  </a:solidFill>
                  <a:latin typeface="+mn-lt"/>
                  <a:ea typeface="+mj-ea"/>
                </a:rPr>
                <a:t>q</a:t>
              </a:r>
              <a:r>
                <a:rPr lang="en-US" dirty="0">
                  <a:solidFill>
                    <a:schemeClr val="accent6"/>
                  </a:solidFill>
                  <a:latin typeface="+mn-lt"/>
                  <a:ea typeface="+mj-ea"/>
                </a:rPr>
                <a:t> = 1-</a:t>
              </a:r>
              <a:r>
                <a:rPr lang="en-US" i="1" dirty="0">
                  <a:solidFill>
                    <a:schemeClr val="accent6"/>
                  </a:solidFill>
                  <a:latin typeface="+mn-lt"/>
                  <a:ea typeface="+mj-ea"/>
                </a:rPr>
                <a:t>p</a:t>
              </a:r>
              <a:r>
                <a:rPr lang="en-US" dirty="0">
                  <a:solidFill>
                    <a:schemeClr val="accent6"/>
                  </a:solidFill>
                  <a:latin typeface="+mn-lt"/>
                  <a:ea typeface="+mj-ea"/>
                </a:rPr>
                <a:t> </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a:buFont typeface="Arial" charset="0"/>
              <a:buChar char="•"/>
            </a:pPr>
            <a:r>
              <a:rPr lang="zh-CN" altLang="en-US" sz="2800" dirty="0"/>
              <a:t>假设你正在参加一个有奖游戏。</a:t>
            </a:r>
          </a:p>
          <a:p>
            <a:pPr lvl="1">
              <a:buFont typeface="Arial" charset="0"/>
              <a:buChar char="•"/>
            </a:pPr>
            <a:r>
              <a:rPr lang="zh-CN" altLang="en-US" sz="2400" dirty="0"/>
              <a:t>你被要求在三扇门中选择一扇，其中一扇后面有一辆车，其余两扇后面则是山羊；</a:t>
            </a:r>
          </a:p>
          <a:p>
            <a:pPr lvl="1">
              <a:buFont typeface="Arial" charset="0"/>
              <a:buChar char="•"/>
            </a:pPr>
            <a:r>
              <a:rPr lang="zh-CN" altLang="en-US" sz="2400" dirty="0"/>
              <a:t>你选择了一道门；</a:t>
            </a:r>
          </a:p>
          <a:p>
            <a:pPr lvl="1">
              <a:buFont typeface="Arial" charset="0"/>
              <a:buChar char="•"/>
            </a:pPr>
            <a:r>
              <a:rPr lang="zh-CN" altLang="en-US" sz="2400" dirty="0"/>
              <a:t>然后知道门后面有什么的主持人，开启了另一扇后面有山羊的门。</a:t>
            </a:r>
          </a:p>
          <a:p>
            <a:pPr lvl="1">
              <a:buFont typeface="Arial" charset="0"/>
              <a:buChar char="•"/>
            </a:pPr>
            <a:r>
              <a:rPr lang="zh-CN" altLang="en-US" sz="2400" dirty="0"/>
              <a:t>他然后问你：“你想改变主意而选择剩下来的这个门吗？”</a:t>
            </a:r>
          </a:p>
          <a:p>
            <a:pPr>
              <a:buFont typeface="Arial" charset="0"/>
              <a:buChar char="•"/>
            </a:pPr>
            <a:r>
              <a:rPr lang="zh-CN" altLang="en-US" sz="2800" dirty="0"/>
              <a:t>问题是：</a:t>
            </a:r>
            <a:r>
              <a:rPr lang="zh-CN" altLang="en-US" sz="2800" b="1" dirty="0"/>
              <a:t>改变选择对你来说有利吗？</a:t>
            </a:r>
            <a:endParaRPr kumimoji="1" lang="zh-CN" altLang="en-US" sz="2800" b="1" dirty="0"/>
          </a:p>
        </p:txBody>
      </p:sp>
      <p:sp>
        <p:nvSpPr>
          <p:cNvPr id="3" name="标题 2"/>
          <p:cNvSpPr>
            <a:spLocks noGrp="1"/>
          </p:cNvSpPr>
          <p:nvPr>
            <p:ph type="title"/>
          </p:nvPr>
        </p:nvSpPr>
        <p:spPr/>
        <p:txBody>
          <a:bodyPr/>
          <a:lstStyle/>
          <a:p>
            <a:r>
              <a:rPr kumimoji="1" lang="zh-CN" altLang="en-US" dirty="0"/>
              <a:t>三门问题（</a:t>
            </a:r>
            <a:r>
              <a:rPr kumimoji="1" lang="en-US" altLang="zh-CN" dirty="0"/>
              <a:t>Monty Hall Problem</a:t>
            </a:r>
            <a:r>
              <a:rPr kumimoji="1" lang="zh-CN" altLang="en-US" dirty="0"/>
              <a:t>）</a:t>
            </a:r>
          </a:p>
        </p:txBody>
      </p:sp>
    </p:spTree>
    <p:extLst>
      <p:ext uri="{BB962C8B-B14F-4D97-AF65-F5344CB8AC3E}">
        <p14:creationId xmlns:p14="http://schemas.microsoft.com/office/powerpoint/2010/main" val="62817501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标题 1"/>
          <p:cNvSpPr>
            <a:spLocks noGrp="1"/>
          </p:cNvSpPr>
          <p:nvPr>
            <p:ph type="title"/>
          </p:nvPr>
        </p:nvSpPr>
        <p:spPr/>
        <p:txBody>
          <a:bodyPr/>
          <a:lstStyle/>
          <a:p>
            <a:r>
              <a:rPr lang="en-US" altLang="zh-CN"/>
              <a:t>独立随机变量</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sz="2800" dirty="0">
                    <a:latin typeface="+mj-ea"/>
                    <a:ea typeface="+mj-ea"/>
                  </a:rPr>
                  <a:t>样本空间</a:t>
                </a:r>
                <a:r>
                  <a:rPr lang="en-US" altLang="zh-CN" sz="2800" dirty="0">
                    <a:latin typeface="+mj-ea"/>
                    <a:ea typeface="+mj-ea"/>
                  </a:rPr>
                  <a:t> </a:t>
                </a:r>
                <a14:m>
                  <m:oMath xmlns:m="http://schemas.openxmlformats.org/officeDocument/2006/math">
                    <m:r>
                      <a:rPr lang="en-US" altLang="zh-CN" sz="2800" i="1">
                        <a:latin typeface="Cambria Math" charset="0"/>
                        <a:ea typeface="+mj-ea"/>
                      </a:rPr>
                      <m:t>𝒮</m:t>
                    </m:r>
                  </m:oMath>
                </a14:m>
                <a:r>
                  <a:rPr lang="en-US" altLang="zh-CN" sz="2800" dirty="0">
                    <a:latin typeface="+mj-ea"/>
                    <a:ea typeface="+mj-ea"/>
                  </a:rPr>
                  <a:t> </a:t>
                </a:r>
                <a:r>
                  <a:rPr lang="zh-CN" altLang="en-US" sz="2800" dirty="0">
                    <a:latin typeface="+mj-ea"/>
                    <a:ea typeface="+mj-ea"/>
                  </a:rPr>
                  <a:t>上的随机变量</a:t>
                </a:r>
                <a:r>
                  <a:rPr lang="en-US" altLang="zh-CN" sz="2800" dirty="0">
                    <a:latin typeface="+mj-ea"/>
                    <a:ea typeface="+mj-ea"/>
                  </a:rPr>
                  <a:t> </a:t>
                </a:r>
                <a14:m>
                  <m:oMath xmlns:m="http://schemas.openxmlformats.org/officeDocument/2006/math">
                    <m:r>
                      <a:rPr lang="en-US" altLang="zh-CN" sz="2800" i="1" dirty="0" smtClean="0">
                        <a:latin typeface="Cambria Math" charset="0"/>
                        <a:ea typeface="+mj-ea"/>
                      </a:rPr>
                      <m:t>𝑋</m:t>
                    </m:r>
                  </m:oMath>
                </a14:m>
                <a:r>
                  <a:rPr lang="en-US" altLang="zh-CN" sz="2800" dirty="0">
                    <a:latin typeface="+mj-ea"/>
                    <a:ea typeface="+mj-ea"/>
                  </a:rPr>
                  <a:t> </a:t>
                </a:r>
                <a:r>
                  <a:rPr lang="zh-CN" altLang="en-US" sz="2800" dirty="0">
                    <a:latin typeface="+mj-ea"/>
                    <a:ea typeface="+mj-ea"/>
                  </a:rPr>
                  <a:t>和</a:t>
                </a:r>
                <a:r>
                  <a:rPr lang="en-US" altLang="zh-CN" sz="2800" dirty="0">
                    <a:latin typeface="+mj-ea"/>
                    <a:ea typeface="+mj-ea"/>
                  </a:rPr>
                  <a:t> </a:t>
                </a:r>
                <a14:m>
                  <m:oMath xmlns:m="http://schemas.openxmlformats.org/officeDocument/2006/math">
                    <m:r>
                      <a:rPr lang="en-US" altLang="zh-CN" sz="2800" i="1" dirty="0" smtClean="0">
                        <a:latin typeface="Cambria Math" charset="0"/>
                        <a:ea typeface="+mj-ea"/>
                      </a:rPr>
                      <m:t>𝑌</m:t>
                    </m:r>
                  </m:oMath>
                </a14:m>
                <a:r>
                  <a:rPr lang="en-US" altLang="zh-CN" sz="2800" dirty="0">
                    <a:latin typeface="+mj-ea"/>
                    <a:ea typeface="+mj-ea"/>
                  </a:rPr>
                  <a:t> </a:t>
                </a:r>
                <a:r>
                  <a:rPr lang="zh-CN" altLang="en-US" sz="2800" dirty="0">
                    <a:latin typeface="+mj-ea"/>
                    <a:ea typeface="+mj-ea"/>
                  </a:rPr>
                  <a:t>若满足</a:t>
                </a:r>
                <a14:m>
                  <m:oMath xmlns:m="http://schemas.openxmlformats.org/officeDocument/2006/math">
                    <m:func>
                      <m:funcPr>
                        <m:ctrlPr>
                          <a:rPr lang="en-US" altLang="zh-CN" sz="2400" b="0" i="1" dirty="0" smtClean="0">
                            <a:latin typeface="Cambria Math" panose="02040503050406030204" pitchFamily="18" charset="0"/>
                            <a:ea typeface="+mj-ea"/>
                          </a:rPr>
                        </m:ctrlPr>
                      </m:funcPr>
                      <m:fName>
                        <m:r>
                          <m:rPr>
                            <m:sty m:val="p"/>
                          </m:rPr>
                          <a:rPr lang="en-US" altLang="zh-CN" sz="2400" b="0" i="0" dirty="0" smtClean="0">
                            <a:latin typeface="Cambria Math" charset="0"/>
                            <a:ea typeface="+mj-ea"/>
                          </a:rPr>
                          <m:t>Pr</m:t>
                        </m:r>
                      </m:fName>
                      <m:e>
                        <m:d>
                          <m:dPr>
                            <m:begChr m:val="["/>
                            <m:endChr m:val="]"/>
                            <m:ctrlPr>
                              <a:rPr lang="en-US" altLang="zh-CN" sz="2400" b="0" i="1" dirty="0" smtClean="0">
                                <a:latin typeface="Cambria Math" panose="02040503050406030204" pitchFamily="18" charset="0"/>
                                <a:ea typeface="+mj-ea"/>
                              </a:rPr>
                            </m:ctrlPr>
                          </m:dPr>
                          <m:e>
                            <m:r>
                              <a:rPr lang="en-US" altLang="zh-CN" sz="2400" i="1" dirty="0" smtClean="0">
                                <a:latin typeface="Cambria Math" charset="0"/>
                                <a:ea typeface="+mj-ea"/>
                              </a:rPr>
                              <m:t>𝑋</m:t>
                            </m:r>
                            <m:r>
                              <a:rPr lang="en-US" altLang="zh-CN" sz="2400" i="1" dirty="0" smtClean="0">
                                <a:latin typeface="Cambria Math" charset="0"/>
                                <a:ea typeface="+mj-ea"/>
                              </a:rPr>
                              <m:t>=</m:t>
                            </m:r>
                            <m:sSub>
                              <m:sSubPr>
                                <m:ctrlPr>
                                  <a:rPr lang="en-US" altLang="zh-CN" sz="2400" b="0" i="1" dirty="0" smtClean="0">
                                    <a:latin typeface="Cambria Math" panose="02040503050406030204" pitchFamily="18" charset="0"/>
                                    <a:ea typeface="+mj-ea"/>
                                  </a:rPr>
                                </m:ctrlPr>
                              </m:sSubPr>
                              <m:e>
                                <m:r>
                                  <a:rPr lang="en-US" altLang="zh-CN" sz="2400" i="1" dirty="0" smtClean="0">
                                    <a:latin typeface="Cambria Math" charset="0"/>
                                    <a:ea typeface="+mj-ea"/>
                                  </a:rPr>
                                  <m:t>𝑟</m:t>
                                </m:r>
                              </m:e>
                              <m:sub>
                                <m:r>
                                  <a:rPr lang="en-US" altLang="zh-CN" sz="2400" b="0" i="1" dirty="0" smtClean="0">
                                    <a:latin typeface="Cambria Math" charset="0"/>
                                    <a:ea typeface="+mj-ea"/>
                                  </a:rPr>
                                  <m:t>1</m:t>
                                </m:r>
                              </m:sub>
                            </m:sSub>
                            <m:r>
                              <a:rPr lang="zh-CN" altLang="en-US" sz="2400" i="1" dirty="0">
                                <a:latin typeface="Cambria Math" charset="0"/>
                                <a:ea typeface="+mj-ea"/>
                              </a:rPr>
                              <m:t>且</m:t>
                            </m:r>
                            <m:r>
                              <a:rPr lang="en-US" altLang="zh-CN" sz="2400" i="1" dirty="0">
                                <a:latin typeface="Cambria Math" charset="0"/>
                                <a:ea typeface="+mj-ea"/>
                              </a:rPr>
                              <m:t>𝑌</m:t>
                            </m:r>
                            <m:r>
                              <a:rPr lang="en-US" altLang="zh-CN" sz="2400" i="1" dirty="0">
                                <a:latin typeface="Cambria Math" charset="0"/>
                                <a:ea typeface="+mj-ea"/>
                              </a:rPr>
                              <m:t>=</m:t>
                            </m:r>
                            <m:sSub>
                              <m:sSubPr>
                                <m:ctrlPr>
                                  <a:rPr lang="en-US" altLang="zh-CN" sz="2400" b="0" i="1" dirty="0" smtClean="0">
                                    <a:latin typeface="Cambria Math" panose="02040503050406030204" pitchFamily="18" charset="0"/>
                                    <a:ea typeface="+mj-ea"/>
                                  </a:rPr>
                                </m:ctrlPr>
                              </m:sSubPr>
                              <m:e>
                                <m:r>
                                  <a:rPr lang="en-US" altLang="zh-CN" sz="2400" i="1" dirty="0">
                                    <a:latin typeface="Cambria Math" charset="0"/>
                                    <a:ea typeface="+mj-ea"/>
                                  </a:rPr>
                                  <m:t>𝑟</m:t>
                                </m:r>
                              </m:e>
                              <m:sub>
                                <m:r>
                                  <a:rPr lang="en-US" altLang="zh-CN" sz="2400" b="0" i="1" dirty="0" smtClean="0">
                                    <a:latin typeface="Cambria Math" charset="0"/>
                                    <a:ea typeface="+mj-ea"/>
                                  </a:rPr>
                                  <m:t>2</m:t>
                                </m:r>
                              </m:sub>
                            </m:sSub>
                          </m:e>
                        </m:d>
                      </m:e>
                    </m:func>
                    <m:r>
                      <a:rPr lang="en-US" altLang="zh-CN" sz="2400" i="1" dirty="0">
                        <a:latin typeface="Cambria Math" charset="0"/>
                        <a:ea typeface="+mj-ea"/>
                      </a:rPr>
                      <m:t>=</m:t>
                    </m:r>
                    <m:func>
                      <m:funcPr>
                        <m:ctrlPr>
                          <a:rPr lang="en-US" altLang="zh-CN" sz="2400" b="0" i="1" dirty="0" smtClean="0">
                            <a:latin typeface="Cambria Math" panose="02040503050406030204" pitchFamily="18" charset="0"/>
                            <a:ea typeface="+mj-ea"/>
                          </a:rPr>
                        </m:ctrlPr>
                      </m:funcPr>
                      <m:fName>
                        <m:r>
                          <m:rPr>
                            <m:sty m:val="p"/>
                          </m:rPr>
                          <a:rPr lang="en-US" altLang="zh-CN" sz="2400" b="0" i="0" dirty="0" smtClean="0">
                            <a:latin typeface="Cambria Math" charset="0"/>
                            <a:ea typeface="+mj-ea"/>
                          </a:rPr>
                          <m:t>Pr</m:t>
                        </m:r>
                      </m:fName>
                      <m:e>
                        <m:d>
                          <m:dPr>
                            <m:begChr m:val="["/>
                            <m:endChr m:val="]"/>
                            <m:ctrlPr>
                              <a:rPr lang="en-US" altLang="zh-CN" sz="2400" b="0" i="1" dirty="0" smtClean="0">
                                <a:latin typeface="Cambria Math" panose="02040503050406030204" pitchFamily="18" charset="0"/>
                                <a:ea typeface="+mj-ea"/>
                              </a:rPr>
                            </m:ctrlPr>
                          </m:dPr>
                          <m:e>
                            <m:r>
                              <a:rPr lang="en-US" altLang="zh-CN" sz="2400" i="1" dirty="0">
                                <a:latin typeface="Cambria Math" charset="0"/>
                                <a:ea typeface="+mj-ea"/>
                              </a:rPr>
                              <m:t>𝑋</m:t>
                            </m:r>
                            <m:r>
                              <a:rPr lang="en-US" altLang="zh-CN" sz="2400" i="1" dirty="0">
                                <a:latin typeface="Cambria Math" charset="0"/>
                                <a:ea typeface="+mj-ea"/>
                              </a:rPr>
                              <m:t>=</m:t>
                            </m:r>
                            <m:sSub>
                              <m:sSubPr>
                                <m:ctrlPr>
                                  <a:rPr lang="en-US" altLang="zh-CN" sz="2400" b="0" i="1" dirty="0" smtClean="0">
                                    <a:latin typeface="Cambria Math" panose="02040503050406030204" pitchFamily="18" charset="0"/>
                                    <a:ea typeface="+mj-ea"/>
                                  </a:rPr>
                                </m:ctrlPr>
                              </m:sSubPr>
                              <m:e>
                                <m:r>
                                  <a:rPr lang="en-US" altLang="zh-CN" sz="2400" i="1" dirty="0">
                                    <a:latin typeface="Cambria Math" charset="0"/>
                                    <a:ea typeface="+mj-ea"/>
                                  </a:rPr>
                                  <m:t>𝑟</m:t>
                                </m:r>
                              </m:e>
                              <m:sub>
                                <m:r>
                                  <a:rPr lang="en-US" altLang="zh-CN" sz="2400" b="0" i="1" dirty="0" smtClean="0">
                                    <a:latin typeface="Cambria Math" charset="0"/>
                                    <a:ea typeface="+mj-ea"/>
                                  </a:rPr>
                                  <m:t>1</m:t>
                                </m:r>
                              </m:sub>
                            </m:sSub>
                          </m:e>
                        </m:d>
                      </m:e>
                    </m:func>
                    <m:r>
                      <a:rPr lang="en-US" altLang="zh-CN" sz="2400" b="0" i="1" dirty="0" smtClean="0">
                        <a:latin typeface="Cambria Math" charset="0"/>
                        <a:ea typeface="+mj-ea"/>
                      </a:rPr>
                      <m:t>⋅</m:t>
                    </m:r>
                    <m:r>
                      <m:rPr>
                        <m:sty m:val="p"/>
                      </m:rPr>
                      <a:rPr lang="en-US" altLang="zh-CN" sz="2400" b="0" i="0" dirty="0" smtClean="0">
                        <a:latin typeface="Cambria Math" charset="0"/>
                        <a:ea typeface="+mj-ea"/>
                      </a:rPr>
                      <m:t>Pr</m:t>
                    </m:r>
                    <m:r>
                      <a:rPr lang="en-US" altLang="zh-CN" sz="2400" b="0" i="1" dirty="0" smtClean="0">
                        <a:latin typeface="Cambria Math" charset="0"/>
                        <a:ea typeface="+mj-ea"/>
                      </a:rPr>
                      <m:t>[</m:t>
                    </m:r>
                    <m:r>
                      <a:rPr lang="en-US" altLang="zh-CN" sz="2400" i="1" dirty="0">
                        <a:latin typeface="Cambria Math" charset="0"/>
                        <a:ea typeface="+mj-ea"/>
                        <a:sym typeface="Wingdings" charset="2"/>
                      </a:rPr>
                      <m:t>𝑌</m:t>
                    </m:r>
                    <m:r>
                      <a:rPr lang="en-US" altLang="zh-CN" sz="2400" i="1" dirty="0">
                        <a:latin typeface="Cambria Math" charset="0"/>
                        <a:ea typeface="+mj-ea"/>
                        <a:sym typeface="Wingdings" charset="2"/>
                      </a:rPr>
                      <m:t>=</m:t>
                    </m:r>
                    <m:sSub>
                      <m:sSubPr>
                        <m:ctrlPr>
                          <a:rPr lang="en-US" altLang="zh-CN" sz="2400" b="0" i="1" dirty="0" smtClean="0">
                            <a:latin typeface="Cambria Math" panose="02040503050406030204" pitchFamily="18" charset="0"/>
                            <a:ea typeface="+mj-ea"/>
                            <a:sym typeface="Wingdings" charset="2"/>
                          </a:rPr>
                        </m:ctrlPr>
                      </m:sSubPr>
                      <m:e>
                        <m:r>
                          <a:rPr lang="en-US" altLang="zh-CN" sz="2400" i="1" dirty="0">
                            <a:latin typeface="Cambria Math" charset="0"/>
                            <a:ea typeface="+mj-ea"/>
                            <a:sym typeface="Wingdings" charset="2"/>
                          </a:rPr>
                          <m:t>𝑟</m:t>
                        </m:r>
                      </m:e>
                      <m:sub>
                        <m:r>
                          <a:rPr lang="en-US" altLang="zh-CN" sz="2400" b="0" i="1" dirty="0" smtClean="0">
                            <a:latin typeface="Cambria Math" charset="0"/>
                            <a:ea typeface="+mj-ea"/>
                            <a:sym typeface="Wingdings" charset="2"/>
                          </a:rPr>
                          <m:t>2</m:t>
                        </m:r>
                      </m:sub>
                    </m:sSub>
                    <m:r>
                      <a:rPr lang="en-US" altLang="zh-CN" sz="2400" b="0" i="1" dirty="0" smtClean="0">
                        <a:latin typeface="Cambria Math" charset="0"/>
                        <a:ea typeface="+mj-ea"/>
                        <a:sym typeface="Wingdings" charset="2"/>
                      </a:rPr>
                      <m:t>]</m:t>
                    </m:r>
                  </m:oMath>
                </a14:m>
                <a:r>
                  <a:rPr lang="en-US" altLang="zh-CN" sz="2800" dirty="0">
                    <a:latin typeface="+mj-ea"/>
                    <a:ea typeface="+mj-ea"/>
                  </a:rPr>
                  <a:t>, </a:t>
                </a:r>
                <a:r>
                  <a:rPr lang="zh-CN" altLang="en-US" sz="2800" dirty="0">
                    <a:latin typeface="+mj-ea"/>
                    <a:ea typeface="+mj-ea"/>
                  </a:rPr>
                  <a:t>则称它们相互</a:t>
                </a:r>
                <a:r>
                  <a:rPr lang="zh-CN" altLang="en-US" sz="2800" b="1" dirty="0">
                    <a:solidFill>
                      <a:srgbClr val="C00000"/>
                    </a:solidFill>
                    <a:latin typeface="+mj-ea"/>
                    <a:ea typeface="+mj-ea"/>
                  </a:rPr>
                  <a:t>独立</a:t>
                </a:r>
                <a:r>
                  <a:rPr lang="zh-CN" altLang="en-US" sz="2800" dirty="0">
                    <a:latin typeface="+mj-ea"/>
                    <a:ea typeface="+mj-ea"/>
                  </a:rPr>
                  <a:t>。</a:t>
                </a:r>
                <a:endParaRPr lang="en-US" altLang="zh-CN" sz="2800" dirty="0">
                  <a:latin typeface="+mj-ea"/>
                  <a:ea typeface="+mj-ea"/>
                </a:endParaRPr>
              </a:p>
              <a:p>
                <a:pPr lvl="1"/>
                <a:r>
                  <a:rPr lang="zh-CN" altLang="en-US" sz="2400" dirty="0">
                    <a:latin typeface="+mj-ea"/>
                    <a:ea typeface="+mj-ea"/>
                  </a:rPr>
                  <a:t>例：扔两个骰子，第一个骰子点数与第二个骰子点数二者是否独立？</a:t>
                </a:r>
                <a:endParaRPr lang="en-US" altLang="zh-CN" sz="2400" dirty="0">
                  <a:latin typeface="+mj-ea"/>
                  <a:ea typeface="+mj-ea"/>
                </a:endParaRPr>
              </a:p>
              <a:p>
                <a:pPr lvl="1"/>
                <a:r>
                  <a:rPr lang="zh-CN" altLang="en-US" sz="2400" dirty="0">
                    <a:latin typeface="+mj-ea"/>
                    <a:ea typeface="+mj-ea"/>
                  </a:rPr>
                  <a:t>例：扔两个骰子，第一个骰子点数与两个骰子点数之和二者是否独立？</a:t>
                </a:r>
                <a:endParaRPr lang="en-US" altLang="zh-CN" sz="2400" dirty="0">
                  <a:latin typeface="+mj-ea"/>
                  <a:ea typeface="+mj-ea"/>
                </a:endParaRPr>
              </a:p>
              <a:p>
                <a:pPr lvl="1"/>
                <a:endParaRPr lang="en-US" altLang="zh-CN" sz="2400" dirty="0">
                  <a:latin typeface="+mj-ea"/>
                  <a:ea typeface="+mj-ea"/>
                </a:endParaRPr>
              </a:p>
              <a:p>
                <a:r>
                  <a:rPr lang="zh-CN" altLang="en-US" sz="2800" dirty="0">
                    <a:latin typeface="+mj-ea"/>
                    <a:ea typeface="+mj-ea"/>
                  </a:rPr>
                  <a:t>对于样本空间</a:t>
                </a:r>
                <a:r>
                  <a:rPr lang="en-US" altLang="zh-CN" sz="2800" dirty="0">
                    <a:latin typeface="+mj-ea"/>
                    <a:ea typeface="+mj-ea"/>
                  </a:rPr>
                  <a:t> </a:t>
                </a:r>
                <a14:m>
                  <m:oMath xmlns:m="http://schemas.openxmlformats.org/officeDocument/2006/math">
                    <m:r>
                      <a:rPr lang="en-US" altLang="zh-CN" sz="2800" i="1">
                        <a:latin typeface="Cambria Math" charset="0"/>
                      </a:rPr>
                      <m:t>𝒮</m:t>
                    </m:r>
                  </m:oMath>
                </a14:m>
                <a:r>
                  <a:rPr lang="en-US" altLang="zh-CN" sz="2800" dirty="0">
                    <a:latin typeface="+mj-ea"/>
                    <a:ea typeface="+mj-ea"/>
                  </a:rPr>
                  <a:t> </a:t>
                </a:r>
                <a:r>
                  <a:rPr lang="zh-CN" altLang="en-US" sz="2800" dirty="0">
                    <a:latin typeface="+mj-ea"/>
                    <a:ea typeface="+mj-ea"/>
                  </a:rPr>
                  <a:t>上</a:t>
                </a:r>
                <a:r>
                  <a:rPr lang="zh-CN" altLang="en-US" sz="2800" b="1" dirty="0">
                    <a:solidFill>
                      <a:srgbClr val="FF0000"/>
                    </a:solidFill>
                    <a:latin typeface="+mj-ea"/>
                    <a:ea typeface="+mj-ea"/>
                  </a:rPr>
                  <a:t>独立的</a:t>
                </a:r>
                <a:r>
                  <a:rPr lang="zh-CN" altLang="en-US" sz="2800" dirty="0">
                    <a:latin typeface="+mj-ea"/>
                    <a:ea typeface="+mj-ea"/>
                  </a:rPr>
                  <a:t>随机变量</a:t>
                </a:r>
                <a:r>
                  <a:rPr lang="en-US" altLang="zh-CN" sz="2800" dirty="0">
                    <a:latin typeface="+mj-ea"/>
                    <a:ea typeface="+mj-ea"/>
                  </a:rPr>
                  <a:t> </a:t>
                </a:r>
                <a14:m>
                  <m:oMath xmlns:m="http://schemas.openxmlformats.org/officeDocument/2006/math">
                    <m:r>
                      <a:rPr lang="en-US" altLang="zh-CN" sz="2800" i="1" dirty="0" smtClean="0">
                        <a:latin typeface="Cambria Math" charset="0"/>
                        <a:ea typeface="+mj-ea"/>
                      </a:rPr>
                      <m:t>𝑋</m:t>
                    </m:r>
                  </m:oMath>
                </a14:m>
                <a:r>
                  <a:rPr lang="en-US" altLang="zh-CN" sz="2800" dirty="0">
                    <a:latin typeface="+mj-ea"/>
                    <a:ea typeface="+mj-ea"/>
                  </a:rPr>
                  <a:t> </a:t>
                </a:r>
                <a:r>
                  <a:rPr lang="zh-CN" altLang="en-US" sz="2800" dirty="0">
                    <a:latin typeface="+mj-ea"/>
                    <a:ea typeface="+mj-ea"/>
                  </a:rPr>
                  <a:t>和</a:t>
                </a:r>
                <a:r>
                  <a:rPr lang="en-US" altLang="zh-CN" sz="2800" dirty="0">
                    <a:latin typeface="+mj-ea"/>
                    <a:ea typeface="+mj-ea"/>
                  </a:rPr>
                  <a:t> </a:t>
                </a:r>
                <a14:m>
                  <m:oMath xmlns:m="http://schemas.openxmlformats.org/officeDocument/2006/math">
                    <m:r>
                      <a:rPr lang="en-US" altLang="zh-CN" sz="2800" i="1" dirty="0" smtClean="0">
                        <a:latin typeface="Cambria Math" charset="0"/>
                        <a:ea typeface="+mj-ea"/>
                      </a:rPr>
                      <m:t>𝑌</m:t>
                    </m:r>
                  </m:oMath>
                </a14:m>
                <a:r>
                  <a:rPr lang="en-US" altLang="zh-CN" sz="2800" i="1" dirty="0">
                    <a:latin typeface="+mj-ea"/>
                    <a:ea typeface="+mj-ea"/>
                  </a:rPr>
                  <a:t> </a:t>
                </a:r>
                <a:r>
                  <a:rPr lang="zh-CN" altLang="en-US" sz="2800" dirty="0">
                    <a:latin typeface="+mj-ea"/>
                    <a:ea typeface="+mj-ea"/>
                  </a:rPr>
                  <a:t>有</a:t>
                </a:r>
                <a14:m>
                  <m:oMath xmlns:m="http://schemas.openxmlformats.org/officeDocument/2006/math">
                    <m:r>
                      <a:rPr lang="en-US" altLang="zh-CN" sz="2800" b="0" i="0" dirty="0" smtClean="0">
                        <a:latin typeface="Cambria Math" charset="0"/>
                        <a:ea typeface="+mj-ea"/>
                      </a:rPr>
                      <m:t> </m:t>
                    </m:r>
                    <m:r>
                      <m:rPr>
                        <m:sty m:val="p"/>
                      </m:rPr>
                      <a:rPr lang="en-US" altLang="zh-CN" sz="2800" i="0" dirty="0">
                        <a:latin typeface="Cambria Math" charset="0"/>
                        <a:ea typeface="+mj-ea"/>
                      </a:rPr>
                      <m:t>Ex</m:t>
                    </m:r>
                    <m:r>
                      <a:rPr lang="en-US" altLang="zh-CN" sz="2800" i="1" dirty="0">
                        <a:latin typeface="Cambria Math" charset="0"/>
                        <a:ea typeface="+mj-ea"/>
                      </a:rPr>
                      <m:t>[</m:t>
                    </m:r>
                    <m:r>
                      <a:rPr lang="en-US" altLang="zh-CN" sz="2800" i="1" dirty="0">
                        <a:latin typeface="Cambria Math" charset="0"/>
                        <a:ea typeface="+mj-ea"/>
                      </a:rPr>
                      <m:t>𝑋𝑌</m:t>
                    </m:r>
                    <m:r>
                      <a:rPr lang="en-US" altLang="zh-CN" sz="2800" i="1" dirty="0">
                        <a:latin typeface="Cambria Math" charset="0"/>
                        <a:ea typeface="+mj-ea"/>
                      </a:rPr>
                      <m:t>] = </m:t>
                    </m:r>
                    <m:r>
                      <m:rPr>
                        <m:sty m:val="p"/>
                      </m:rPr>
                      <a:rPr lang="en-US" altLang="zh-CN" sz="2800" i="0" dirty="0">
                        <a:latin typeface="Cambria Math" charset="0"/>
                        <a:ea typeface="+mj-ea"/>
                      </a:rPr>
                      <m:t>Ex</m:t>
                    </m:r>
                    <m:r>
                      <a:rPr lang="en-US" altLang="zh-CN" sz="2800" i="1" dirty="0">
                        <a:latin typeface="Cambria Math" charset="0"/>
                        <a:ea typeface="+mj-ea"/>
                      </a:rPr>
                      <m:t>[</m:t>
                    </m:r>
                    <m:r>
                      <a:rPr lang="en-US" altLang="zh-CN" sz="2800" i="1" dirty="0">
                        <a:latin typeface="Cambria Math" charset="0"/>
                        <a:ea typeface="+mj-ea"/>
                      </a:rPr>
                      <m:t>𝑋</m:t>
                    </m:r>
                    <m:r>
                      <a:rPr lang="en-US" altLang="zh-CN" sz="2800" i="1" dirty="0">
                        <a:latin typeface="Cambria Math" charset="0"/>
                        <a:ea typeface="+mj-ea"/>
                      </a:rPr>
                      <m:t>]</m:t>
                    </m:r>
                    <m:r>
                      <m:rPr>
                        <m:sty m:val="p"/>
                      </m:rPr>
                      <a:rPr lang="en-US" altLang="zh-CN" sz="2800" i="0" dirty="0">
                        <a:latin typeface="Cambria Math" charset="0"/>
                        <a:ea typeface="+mj-ea"/>
                      </a:rPr>
                      <m:t>Ex</m:t>
                    </m:r>
                    <m:r>
                      <a:rPr lang="en-US" altLang="zh-CN" sz="2800" i="1" dirty="0">
                        <a:latin typeface="Cambria Math" charset="0"/>
                        <a:ea typeface="+mj-ea"/>
                      </a:rPr>
                      <m:t>[</m:t>
                    </m:r>
                    <m:r>
                      <a:rPr lang="en-US" altLang="zh-CN" sz="2800" i="1" dirty="0">
                        <a:latin typeface="Cambria Math" charset="0"/>
                        <a:ea typeface="+mj-ea"/>
                      </a:rPr>
                      <m:t>𝑌</m:t>
                    </m:r>
                    <m:r>
                      <a:rPr lang="en-US" altLang="zh-CN" sz="2800" i="1" dirty="0">
                        <a:latin typeface="Cambria Math" charset="0"/>
                        <a:ea typeface="+mj-ea"/>
                      </a:rPr>
                      <m:t>] </m:t>
                    </m:r>
                  </m:oMath>
                </a14:m>
                <a:endParaRPr lang="en-US" altLang="zh-CN" sz="2800" dirty="0">
                  <a:latin typeface="+mj-ea"/>
                  <a:ea typeface="+mj-ea"/>
                </a:endParaRPr>
              </a:p>
              <a:p>
                <a:pPr marL="0" indent="0">
                  <a:buNone/>
                </a:pPr>
                <a:endParaRPr lang="en-US" altLang="zh-CN" dirty="0">
                  <a:latin typeface="+mj-ea"/>
                  <a:ea typeface="+mj-ea"/>
                </a:endParaRPr>
              </a:p>
              <a:p>
                <a:pPr algn="ctr">
                  <a:buFontTx/>
                  <a:buNone/>
                </a:pPr>
                <a:br>
                  <a:rPr lang="en-US" altLang="zh-CN" dirty="0">
                    <a:latin typeface="+mj-ea"/>
                    <a:ea typeface="+mj-ea"/>
                  </a:rPr>
                </a:br>
                <a:endParaRPr lang="en-US" altLang="zh-CN" dirty="0">
                  <a:latin typeface="+mj-ea"/>
                  <a:ea typeface="+mj-ea"/>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0">
                <a:blip r:embed="rId3"/>
                <a:stretch>
                  <a:fillRect t="-1752"/>
                </a:stretch>
              </a:blipFill>
            </p:spPr>
            <p:txBody>
              <a:bodyPr/>
              <a:lstStyle/>
              <a:p>
                <a:r>
                  <a:rPr lang="zh-CN" altLang="en-US">
                    <a:noFill/>
                  </a:rPr>
                  <a:t> </a:t>
                </a:r>
              </a:p>
            </p:txBody>
          </p:sp>
        </mc:Fallback>
      </mc:AlternateContent>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方差</a:t>
            </a:r>
            <a:endParaRPr 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dirty="0"/>
                  <a:t>样本空间 </a:t>
                </a:r>
                <a14:m>
                  <m:oMath xmlns:m="http://schemas.openxmlformats.org/officeDocument/2006/math">
                    <m:r>
                      <a:rPr lang="en-US" altLang="zh-CN" b="0" i="1" smtClean="0">
                        <a:latin typeface="Cambria Math" panose="02040503050406030204" pitchFamily="18" charset="0"/>
                      </a:rPr>
                      <m:t>𝒮</m:t>
                    </m:r>
                    <m:r>
                      <a:rPr lang="en-US" altLang="zh-CN" b="0" i="1" smtClean="0">
                        <a:latin typeface="Cambria Math" panose="02040503050406030204" pitchFamily="18" charset="0"/>
                      </a:rPr>
                      <m:t> </m:t>
                    </m:r>
                    <m:r>
                      <a:rPr lang="en-US" altLang="zh-CN" b="0" i="1" smtClean="0">
                        <a:latin typeface="Cambria Math" panose="02040503050406030204" pitchFamily="18" charset="0"/>
                      </a:rPr>
                      <m:t>上</m:t>
                    </m:r>
                  </m:oMath>
                </a14:m>
                <a:r>
                  <a:rPr lang="zh-CN" altLang="en-US" dirty="0"/>
                  <a:t>的随机变量</a:t>
                </a:r>
                <a14:m>
                  <m:oMath xmlns:m="http://schemas.openxmlformats.org/officeDocument/2006/math">
                    <m:r>
                      <a:rPr lang="en-US" altLang="zh-CN" i="1" dirty="0" smtClean="0">
                        <a:latin typeface="Cambria Math" panose="02040503050406030204" pitchFamily="18" charset="0"/>
                      </a:rPr>
                      <m:t>𝑋</m:t>
                    </m:r>
                  </m:oMath>
                </a14:m>
                <a:r>
                  <a:rPr lang="zh-CN" altLang="en-US" dirty="0"/>
                  <a:t>的方差</a:t>
                </a:r>
                <a:r>
                  <a:rPr lang="en-US" altLang="zh-CN" dirty="0"/>
                  <a:t>(variance)</a:t>
                </a:r>
              </a:p>
              <a:p>
                <a:pPr marL="0" indent="0">
                  <a:buNone/>
                </a:pPr>
                <a14:m>
                  <m:oMathPara xmlns:m="http://schemas.openxmlformats.org/officeDocument/2006/math">
                    <m:oMathParaPr>
                      <m:jc m:val="centerGroup"/>
                    </m:oMathParaPr>
                    <m:oMath xmlns:m="http://schemas.openxmlformats.org/officeDocument/2006/math">
                      <m:r>
                        <m:rPr>
                          <m:sty m:val="p"/>
                        </m:rPr>
                        <a:rPr lang="en-US" altLang="zh-CN">
                          <a:latin typeface="Cambria Math" panose="02040503050406030204" pitchFamily="18" charset="0"/>
                        </a:rPr>
                        <m:t>Var</m:t>
                      </m:r>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𝑋</m:t>
                          </m:r>
                        </m:e>
                      </m:d>
                      <m:r>
                        <a:rPr lang="en-US" altLang="zh-CN" i="1">
                          <a:latin typeface="Cambria Math" charset="0"/>
                          <a:ea typeface="Cambria Math" charset="0"/>
                          <a:cs typeface="Cambria Math" charset="0"/>
                        </a:rPr>
                        <m:t>∷</m:t>
                      </m:r>
                      <m:r>
                        <a:rPr lang="en-US" altLang="zh-CN" i="1">
                          <a:latin typeface="Cambria Math" panose="02040503050406030204" pitchFamily="18" charset="0"/>
                          <a:ea typeface="Cambria Math" charset="0"/>
                          <a:cs typeface="Cambria Math" charset="0"/>
                        </a:rPr>
                        <m:t>=</m:t>
                      </m:r>
                      <m:r>
                        <m:rPr>
                          <m:sty m:val="p"/>
                        </m:rPr>
                        <a:rPr lang="en-US" altLang="zh-CN">
                          <a:latin typeface="Cambria Math" panose="02040503050406030204" pitchFamily="18" charset="0"/>
                          <a:ea typeface="Cambria Math" charset="0"/>
                          <a:cs typeface="Cambria Math" charset="0"/>
                        </a:rPr>
                        <m:t>Ex</m:t>
                      </m:r>
                      <m:r>
                        <a:rPr lang="en-US" altLang="zh-CN" i="1">
                          <a:latin typeface="Cambria Math" panose="02040503050406030204" pitchFamily="18" charset="0"/>
                          <a:ea typeface="Cambria Math" charset="0"/>
                          <a:cs typeface="Cambria Math" charset="0"/>
                        </a:rPr>
                        <m:t>[</m:t>
                      </m:r>
                      <m:sSup>
                        <m:sSupPr>
                          <m:ctrlPr>
                            <a:rPr lang="en-US" altLang="zh-CN" i="1">
                              <a:latin typeface="Cambria Math" panose="02040503050406030204" pitchFamily="18" charset="0"/>
                              <a:ea typeface="Cambria Math" charset="0"/>
                              <a:cs typeface="Cambria Math" charset="0"/>
                            </a:rPr>
                          </m:ctrlPr>
                        </m:sSupPr>
                        <m:e>
                          <m:d>
                            <m:dPr>
                              <m:ctrlPr>
                                <a:rPr lang="en-US" altLang="zh-CN" i="1">
                                  <a:latin typeface="Cambria Math" panose="02040503050406030204" pitchFamily="18" charset="0"/>
                                  <a:ea typeface="Cambria Math" charset="0"/>
                                  <a:cs typeface="Cambria Math" charset="0"/>
                                </a:rPr>
                              </m:ctrlPr>
                            </m:dPr>
                            <m:e>
                              <m:r>
                                <a:rPr lang="en-US" altLang="zh-CN" i="1">
                                  <a:latin typeface="Cambria Math" panose="02040503050406030204" pitchFamily="18" charset="0"/>
                                  <a:ea typeface="Cambria Math" charset="0"/>
                                  <a:cs typeface="Cambria Math" charset="0"/>
                                </a:rPr>
                                <m:t>𝑋</m:t>
                              </m:r>
                              <m:r>
                                <a:rPr lang="en-US" altLang="zh-CN" i="1">
                                  <a:latin typeface="Cambria Math" panose="02040503050406030204" pitchFamily="18" charset="0"/>
                                  <a:ea typeface="Cambria Math" charset="0"/>
                                  <a:cs typeface="Cambria Math" charset="0"/>
                                </a:rPr>
                                <m:t>−</m:t>
                              </m:r>
                              <m:r>
                                <m:rPr>
                                  <m:sty m:val="p"/>
                                </m:rPr>
                                <a:rPr lang="en-US" altLang="zh-CN">
                                  <a:latin typeface="Cambria Math" panose="02040503050406030204" pitchFamily="18" charset="0"/>
                                  <a:ea typeface="Cambria Math" charset="0"/>
                                  <a:cs typeface="Cambria Math" charset="0"/>
                                </a:rPr>
                                <m:t>Ex</m:t>
                              </m:r>
                              <m:d>
                                <m:dPr>
                                  <m:begChr m:val="["/>
                                  <m:endChr m:val="]"/>
                                  <m:ctrlPr>
                                    <a:rPr lang="en-US" altLang="zh-CN" i="1">
                                      <a:latin typeface="Cambria Math" panose="02040503050406030204" pitchFamily="18" charset="0"/>
                                      <a:ea typeface="Cambria Math" charset="0"/>
                                      <a:cs typeface="Cambria Math" charset="0"/>
                                    </a:rPr>
                                  </m:ctrlPr>
                                </m:dPr>
                                <m:e>
                                  <m:r>
                                    <a:rPr lang="en-US" altLang="zh-CN" i="1">
                                      <a:latin typeface="Cambria Math" panose="02040503050406030204" pitchFamily="18" charset="0"/>
                                      <a:ea typeface="Cambria Math" charset="0"/>
                                      <a:cs typeface="Cambria Math" charset="0"/>
                                    </a:rPr>
                                    <m:t>𝑋</m:t>
                                  </m:r>
                                </m:e>
                              </m:d>
                            </m:e>
                          </m:d>
                        </m:e>
                        <m:sup>
                          <m:r>
                            <a:rPr lang="en-US" altLang="zh-CN" i="1">
                              <a:latin typeface="Cambria Math" panose="02040503050406030204" pitchFamily="18" charset="0"/>
                              <a:ea typeface="Cambria Math" charset="0"/>
                              <a:cs typeface="Cambria Math" charset="0"/>
                            </a:rPr>
                            <m:t>2</m:t>
                          </m:r>
                        </m:sup>
                      </m:sSup>
                      <m:r>
                        <a:rPr lang="en-US" altLang="zh-CN" i="1">
                          <a:latin typeface="Cambria Math" panose="02040503050406030204" pitchFamily="18" charset="0"/>
                          <a:ea typeface="Cambria Math" charset="0"/>
                          <a:cs typeface="Cambria Math" charset="0"/>
                        </a:rPr>
                        <m:t>]</m:t>
                      </m:r>
                    </m:oMath>
                  </m:oMathPara>
                </a14:m>
                <a:endParaRPr lang="en-US" dirty="0"/>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r>
                        <m:rPr>
                          <m:sty m:val="p"/>
                        </m:rPr>
                        <a:rPr lang="en-US" altLang="zh-CN" sz="2400">
                          <a:latin typeface="Cambria Math" panose="02040503050406030204" pitchFamily="18" charset="0"/>
                        </a:rPr>
                        <m:t>Var</m:t>
                      </m:r>
                      <m:d>
                        <m:dPr>
                          <m:begChr m:val="["/>
                          <m:endChr m:val="]"/>
                          <m:ctrlPr>
                            <a:rPr lang="en-US" altLang="zh-CN" sz="2400" i="1">
                              <a:latin typeface="Cambria Math" panose="02040503050406030204" pitchFamily="18" charset="0"/>
                            </a:rPr>
                          </m:ctrlPr>
                        </m:dPr>
                        <m:e>
                          <m:r>
                            <a:rPr lang="en-US" altLang="zh-CN" sz="2400" i="1">
                              <a:latin typeface="Cambria Math" panose="02040503050406030204" pitchFamily="18" charset="0"/>
                            </a:rPr>
                            <m:t>𝑋</m:t>
                          </m:r>
                        </m:e>
                      </m:d>
                      <m:r>
                        <a:rPr lang="en-US" altLang="zh-CN" sz="2400" i="1">
                          <a:latin typeface="Cambria Math" panose="02040503050406030204" pitchFamily="18" charset="0"/>
                          <a:ea typeface="Cambria Math" charset="0"/>
                          <a:cs typeface="Cambria Math" charset="0"/>
                        </a:rPr>
                        <m:t>=</m:t>
                      </m:r>
                      <m:r>
                        <m:rPr>
                          <m:sty m:val="p"/>
                        </m:rPr>
                        <a:rPr lang="en-US" altLang="zh-CN" sz="2400">
                          <a:latin typeface="Cambria Math" panose="02040503050406030204" pitchFamily="18" charset="0"/>
                          <a:ea typeface="Cambria Math" charset="0"/>
                          <a:cs typeface="Cambria Math" charset="0"/>
                        </a:rPr>
                        <m:t>Ex</m:t>
                      </m:r>
                      <m:d>
                        <m:dPr>
                          <m:begChr m:val="["/>
                          <m:endChr m:val="]"/>
                          <m:ctrlPr>
                            <a:rPr lang="en-US" altLang="zh-CN" sz="2400" i="1">
                              <a:latin typeface="Cambria Math" panose="02040503050406030204" pitchFamily="18" charset="0"/>
                              <a:ea typeface="Cambria Math" charset="0"/>
                              <a:cs typeface="Cambria Math" charset="0"/>
                            </a:rPr>
                          </m:ctrlPr>
                        </m:dPr>
                        <m:e>
                          <m:sSup>
                            <m:sSupPr>
                              <m:ctrlPr>
                                <a:rPr lang="en-US" altLang="zh-CN" sz="2400" i="1">
                                  <a:latin typeface="Cambria Math" panose="02040503050406030204" pitchFamily="18" charset="0"/>
                                  <a:ea typeface="Cambria Math" charset="0"/>
                                  <a:cs typeface="Cambria Math" charset="0"/>
                                </a:rPr>
                              </m:ctrlPr>
                            </m:sSupPr>
                            <m:e>
                              <m:d>
                                <m:dPr>
                                  <m:ctrlPr>
                                    <a:rPr lang="en-US" altLang="zh-CN" sz="2400" i="1">
                                      <a:latin typeface="Cambria Math" panose="02040503050406030204" pitchFamily="18" charset="0"/>
                                      <a:ea typeface="Cambria Math" charset="0"/>
                                      <a:cs typeface="Cambria Math" charset="0"/>
                                    </a:rPr>
                                  </m:ctrlPr>
                                </m:dPr>
                                <m:e>
                                  <m:r>
                                    <a:rPr lang="en-US" altLang="zh-CN" sz="2400" i="1">
                                      <a:latin typeface="Cambria Math" panose="02040503050406030204" pitchFamily="18" charset="0"/>
                                      <a:ea typeface="Cambria Math" charset="0"/>
                                      <a:cs typeface="Cambria Math" charset="0"/>
                                    </a:rPr>
                                    <m:t>𝑋</m:t>
                                  </m:r>
                                  <m:r>
                                    <a:rPr lang="en-US" altLang="zh-CN" sz="2400" i="1">
                                      <a:latin typeface="Cambria Math" panose="02040503050406030204" pitchFamily="18" charset="0"/>
                                      <a:ea typeface="Cambria Math" charset="0"/>
                                      <a:cs typeface="Cambria Math" charset="0"/>
                                    </a:rPr>
                                    <m:t>−</m:t>
                                  </m:r>
                                  <m:r>
                                    <m:rPr>
                                      <m:sty m:val="p"/>
                                    </m:rPr>
                                    <a:rPr lang="en-US" altLang="zh-CN" sz="2400">
                                      <a:latin typeface="Cambria Math" panose="02040503050406030204" pitchFamily="18" charset="0"/>
                                      <a:ea typeface="Cambria Math" charset="0"/>
                                      <a:cs typeface="Cambria Math" charset="0"/>
                                    </a:rPr>
                                    <m:t>Ex</m:t>
                                  </m:r>
                                  <m:d>
                                    <m:dPr>
                                      <m:begChr m:val="["/>
                                      <m:endChr m:val="]"/>
                                      <m:ctrlPr>
                                        <a:rPr lang="en-US" altLang="zh-CN" sz="2400" i="1">
                                          <a:latin typeface="Cambria Math" panose="02040503050406030204" pitchFamily="18" charset="0"/>
                                          <a:ea typeface="Cambria Math" charset="0"/>
                                          <a:cs typeface="Cambria Math" charset="0"/>
                                        </a:rPr>
                                      </m:ctrlPr>
                                    </m:dPr>
                                    <m:e>
                                      <m:r>
                                        <a:rPr lang="en-US" altLang="zh-CN" sz="2400" i="1">
                                          <a:latin typeface="Cambria Math" panose="02040503050406030204" pitchFamily="18" charset="0"/>
                                          <a:ea typeface="Cambria Math" charset="0"/>
                                          <a:cs typeface="Cambria Math" charset="0"/>
                                        </a:rPr>
                                        <m:t>𝑋</m:t>
                                      </m:r>
                                    </m:e>
                                  </m:d>
                                </m:e>
                              </m:d>
                            </m:e>
                            <m:sup>
                              <m:r>
                                <a:rPr lang="en-US" altLang="zh-CN" sz="2400" i="1">
                                  <a:latin typeface="Cambria Math" panose="02040503050406030204" pitchFamily="18" charset="0"/>
                                  <a:ea typeface="Cambria Math" charset="0"/>
                                  <a:cs typeface="Cambria Math" charset="0"/>
                                </a:rPr>
                                <m:t>2</m:t>
                              </m:r>
                            </m:sup>
                          </m:sSup>
                        </m:e>
                      </m:d>
                      <m:r>
                        <a:rPr lang="en-US" altLang="zh-CN" sz="2400" i="1">
                          <a:latin typeface="Cambria Math" panose="02040503050406030204" pitchFamily="18" charset="0"/>
                          <a:ea typeface="Cambria Math" charset="0"/>
                          <a:cs typeface="Cambria Math" charset="0"/>
                        </a:rPr>
                        <m:t>=</m:t>
                      </m:r>
                      <m:nary>
                        <m:naryPr>
                          <m:chr m:val="∑"/>
                          <m:supHide m:val="on"/>
                          <m:ctrlPr>
                            <a:rPr lang="en-US" altLang="zh-CN" sz="2400" i="1">
                              <a:latin typeface="Cambria Math" panose="02040503050406030204" pitchFamily="18" charset="0"/>
                              <a:ea typeface="Cambria Math" charset="0"/>
                            </a:rPr>
                          </m:ctrlPr>
                        </m:naryPr>
                        <m:sub>
                          <m:r>
                            <a:rPr lang="en-US" altLang="zh-CN" sz="2400" i="1">
                              <a:latin typeface="Cambria Math" panose="02040503050406030204" pitchFamily="18" charset="0"/>
                              <a:ea typeface="Cambria Math" charset="0"/>
                            </a:rPr>
                            <m:t>𝜔</m:t>
                          </m:r>
                          <m:r>
                            <a:rPr lang="en-US" altLang="zh-CN" sz="2400" i="1">
                              <a:latin typeface="Cambria Math" panose="02040503050406030204" pitchFamily="18" charset="0"/>
                              <a:ea typeface="Cambria Math" charset="0"/>
                            </a:rPr>
                            <m:t>∈</m:t>
                          </m:r>
                          <m:r>
                            <a:rPr lang="en-US" altLang="zh-CN" sz="2400" i="1">
                              <a:latin typeface="Cambria Math" panose="02040503050406030204" pitchFamily="18" charset="0"/>
                              <a:ea typeface="Cambria Math" charset="0"/>
                            </a:rPr>
                            <m:t>𝒮</m:t>
                          </m:r>
                        </m:sub>
                        <m:sup/>
                        <m:e>
                          <m:sSup>
                            <m:sSupPr>
                              <m:ctrlPr>
                                <a:rPr lang="en-US" altLang="zh-CN" sz="2400" i="1">
                                  <a:latin typeface="Cambria Math" panose="02040503050406030204" pitchFamily="18" charset="0"/>
                                  <a:ea typeface="Cambria Math" charset="0"/>
                                </a:rPr>
                              </m:ctrlPr>
                            </m:sSupPr>
                            <m:e>
                              <m:d>
                                <m:dPr>
                                  <m:ctrlPr>
                                    <a:rPr lang="en-US" altLang="zh-CN" sz="2400" i="1">
                                      <a:latin typeface="Cambria Math" panose="02040503050406030204" pitchFamily="18" charset="0"/>
                                      <a:ea typeface="Cambria Math" charset="0"/>
                                    </a:rPr>
                                  </m:ctrlPr>
                                </m:dPr>
                                <m:e>
                                  <m:r>
                                    <a:rPr lang="en-US" altLang="zh-CN" sz="2400" i="1">
                                      <a:latin typeface="Cambria Math" panose="02040503050406030204" pitchFamily="18" charset="0"/>
                                      <a:ea typeface="Cambria Math" charset="0"/>
                                    </a:rPr>
                                    <m:t>𝑋</m:t>
                                  </m:r>
                                  <m:d>
                                    <m:dPr>
                                      <m:ctrlPr>
                                        <a:rPr lang="en-US" altLang="zh-CN" sz="2400" i="1">
                                          <a:latin typeface="Cambria Math" panose="02040503050406030204" pitchFamily="18" charset="0"/>
                                          <a:ea typeface="Cambria Math" charset="0"/>
                                        </a:rPr>
                                      </m:ctrlPr>
                                    </m:dPr>
                                    <m:e>
                                      <m:r>
                                        <a:rPr lang="en-US" altLang="zh-CN" sz="2400" i="1">
                                          <a:latin typeface="Cambria Math" panose="02040503050406030204" pitchFamily="18" charset="0"/>
                                          <a:ea typeface="Cambria Math" charset="0"/>
                                        </a:rPr>
                                        <m:t>𝜔</m:t>
                                      </m:r>
                                    </m:e>
                                  </m:d>
                                  <m:r>
                                    <a:rPr lang="en-US" altLang="zh-CN" sz="2400" i="1">
                                      <a:latin typeface="Cambria Math" panose="02040503050406030204" pitchFamily="18" charset="0"/>
                                      <a:ea typeface="Cambria Math" charset="0"/>
                                    </a:rPr>
                                    <m:t>−</m:t>
                                  </m:r>
                                  <m:r>
                                    <m:rPr>
                                      <m:sty m:val="p"/>
                                    </m:rPr>
                                    <a:rPr lang="en-US" altLang="zh-CN" sz="2400">
                                      <a:latin typeface="Cambria Math" panose="02040503050406030204" pitchFamily="18" charset="0"/>
                                      <a:ea typeface="Cambria Math" charset="0"/>
                                    </a:rPr>
                                    <m:t>Ex</m:t>
                                  </m:r>
                                  <m:d>
                                    <m:dPr>
                                      <m:begChr m:val="["/>
                                      <m:endChr m:val="]"/>
                                      <m:ctrlPr>
                                        <a:rPr lang="en-US" altLang="zh-CN" sz="2400" i="1">
                                          <a:latin typeface="Cambria Math" panose="02040503050406030204" pitchFamily="18" charset="0"/>
                                          <a:ea typeface="Cambria Math" charset="0"/>
                                        </a:rPr>
                                      </m:ctrlPr>
                                    </m:dPr>
                                    <m:e>
                                      <m:r>
                                        <a:rPr lang="en-US" altLang="zh-CN" sz="2400" i="1">
                                          <a:latin typeface="Cambria Math" panose="02040503050406030204" pitchFamily="18" charset="0"/>
                                          <a:ea typeface="Cambria Math" charset="0"/>
                                        </a:rPr>
                                        <m:t>𝑋</m:t>
                                      </m:r>
                                    </m:e>
                                  </m:d>
                                </m:e>
                              </m:d>
                            </m:e>
                            <m:sup>
                              <m:r>
                                <a:rPr lang="en-US" altLang="zh-CN" sz="2400" i="1">
                                  <a:latin typeface="Cambria Math" panose="02040503050406030204" pitchFamily="18" charset="0"/>
                                  <a:ea typeface="Cambria Math" charset="0"/>
                                </a:rPr>
                                <m:t>2</m:t>
                              </m:r>
                            </m:sup>
                          </m:sSup>
                          <m:r>
                            <m:rPr>
                              <m:sty m:val="p"/>
                            </m:rPr>
                            <a:rPr lang="en-US" altLang="zh-CN" sz="2400">
                              <a:latin typeface="Cambria Math" panose="02040503050406030204" pitchFamily="18" charset="0"/>
                              <a:ea typeface="Cambria Math" charset="0"/>
                            </a:rPr>
                            <m:t>Pr</m:t>
                          </m:r>
                          <m:r>
                            <a:rPr lang="en-US" altLang="zh-CN" sz="2400" i="1">
                              <a:latin typeface="Cambria Math" panose="02040503050406030204" pitchFamily="18" charset="0"/>
                              <a:ea typeface="Cambria Math" charset="0"/>
                            </a:rPr>
                            <m:t>⁡[</m:t>
                          </m:r>
                          <m:r>
                            <a:rPr lang="en-US" altLang="zh-CN" sz="2400" i="1">
                              <a:latin typeface="Cambria Math" panose="02040503050406030204" pitchFamily="18" charset="0"/>
                              <a:ea typeface="Cambria Math" charset="0"/>
                            </a:rPr>
                            <m:t>𝜔</m:t>
                          </m:r>
                          <m:r>
                            <a:rPr lang="en-US" altLang="zh-CN" sz="2400" i="1">
                              <a:latin typeface="Cambria Math" panose="02040503050406030204" pitchFamily="18" charset="0"/>
                              <a:ea typeface="Cambria Math" charset="0"/>
                            </a:rPr>
                            <m:t>]</m:t>
                          </m:r>
                        </m:e>
                      </m:nary>
                    </m:oMath>
                  </m:oMathPara>
                </a14:m>
                <a:endParaRPr lang="en-US" altLang="zh-CN" dirty="0"/>
              </a:p>
              <a:p>
                <a:pPr marL="1371600" lvl="3" indent="0">
                  <a:buNone/>
                </a:pPr>
                <a:endParaRPr lang="en-US" altLang="zh-CN" dirty="0"/>
              </a:p>
              <a:p>
                <a:pPr lvl="1"/>
                <a:r>
                  <a:rPr lang="zh-CN" altLang="en-US" sz="2400" dirty="0"/>
                  <a:t>方差是随机变量</a:t>
                </a:r>
                <a14:m>
                  <m:oMath xmlns:m="http://schemas.openxmlformats.org/officeDocument/2006/math">
                    <m:r>
                      <a:rPr lang="en-US" altLang="zh-CN" sz="2400" i="1" dirty="0" smtClean="0">
                        <a:latin typeface="Cambria Math" panose="02040503050406030204" pitchFamily="18" charset="0"/>
                      </a:rPr>
                      <m:t>𝑋</m:t>
                    </m:r>
                  </m:oMath>
                </a14:m>
                <a:r>
                  <a:rPr lang="zh-CN" altLang="en-US" sz="2400" dirty="0"/>
                  <a:t>在</a:t>
                </a:r>
                <a14:m>
                  <m:oMath xmlns:m="http://schemas.openxmlformats.org/officeDocument/2006/math">
                    <m:r>
                      <a:rPr lang="en-US" altLang="zh-CN" sz="2400" b="0" i="1" dirty="0" smtClean="0">
                        <a:latin typeface="Cambria Math" panose="02040503050406030204" pitchFamily="18" charset="0"/>
                      </a:rPr>
                      <m:t>𝜔</m:t>
                    </m:r>
                    <m:r>
                      <a:rPr lang="zh-CN" altLang="en-US" sz="2400" i="1" dirty="0">
                        <a:latin typeface="Cambria Math" panose="02040503050406030204" pitchFamily="18" charset="0"/>
                      </a:rPr>
                      <m:t>处</m:t>
                    </m:r>
                  </m:oMath>
                </a14:m>
                <a:r>
                  <a:rPr lang="zh-CN" altLang="en-US" sz="2400" dirty="0"/>
                  <a:t>的偏差的平方的加权平均</a:t>
                </a:r>
                <a:endParaRPr lang="en-US" altLang="zh-CN" sz="2400" dirty="0"/>
              </a:p>
              <a:p>
                <a:pPr lvl="1"/>
                <a14:m>
                  <m:oMath xmlns:m="http://schemas.openxmlformats.org/officeDocument/2006/math">
                    <m:rad>
                      <m:radPr>
                        <m:degHide m:val="on"/>
                        <m:ctrlPr>
                          <a:rPr lang="en-US" altLang="zh-CN" sz="2400" b="0" i="1" smtClean="0">
                            <a:latin typeface="Cambria Math" panose="02040503050406030204" pitchFamily="18" charset="0"/>
                          </a:rPr>
                        </m:ctrlPr>
                      </m:radPr>
                      <m:deg/>
                      <m:e>
                        <m:r>
                          <m:rPr>
                            <m:sty m:val="p"/>
                          </m:rPr>
                          <a:rPr lang="en-US" altLang="zh-CN" sz="2400" b="0" i="0" smtClean="0">
                            <a:latin typeface="Cambria Math" panose="02040503050406030204" pitchFamily="18" charset="0"/>
                          </a:rPr>
                          <m:t>Var</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𝑋</m:t>
                        </m:r>
                        <m:r>
                          <a:rPr lang="en-US" altLang="zh-CN" sz="2400" b="0" i="1" smtClean="0">
                            <a:latin typeface="Cambria Math" panose="02040503050406030204" pitchFamily="18" charset="0"/>
                          </a:rPr>
                          <m:t>]</m:t>
                        </m:r>
                      </m:e>
                    </m:rad>
                  </m:oMath>
                </a14:m>
                <a:r>
                  <a:rPr lang="en-US" altLang="zh-CN" sz="2400" dirty="0"/>
                  <a:t> </a:t>
                </a:r>
                <a:r>
                  <a:rPr lang="zh-CN" altLang="en-US" sz="2400" dirty="0"/>
                  <a:t>称为</a:t>
                </a:r>
                <a14:m>
                  <m:oMath xmlns:m="http://schemas.openxmlformats.org/officeDocument/2006/math">
                    <m:r>
                      <a:rPr lang="en-US" altLang="zh-CN" sz="2400" i="1" dirty="0" smtClean="0">
                        <a:latin typeface="Cambria Math" charset="0"/>
                      </a:rPr>
                      <m:t>𝑋</m:t>
                    </m:r>
                  </m:oMath>
                </a14:m>
                <a:r>
                  <a:rPr lang="zh-CN" altLang="en-US" sz="2400" dirty="0"/>
                  <a:t>的标准差</a:t>
                </a:r>
                <a:r>
                  <a:rPr lang="en-US" altLang="zh-CN" sz="2400" dirty="0"/>
                  <a:t> (standard deviation) </a:t>
                </a:r>
                <a:br>
                  <a:rPr lang="zh-CN" altLang="en-US" sz="2400" dirty="0"/>
                </a:br>
                <a:r>
                  <a:rPr lang="zh-CN" altLang="en-US" sz="2400" dirty="0"/>
                  <a:t>记为 </a:t>
                </a:r>
                <a14:m>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𝜎</m:t>
                        </m:r>
                      </m:e>
                      <m:sub>
                        <m:r>
                          <a:rPr lang="en-US" altLang="zh-CN" sz="2400" b="0" i="1" smtClean="0">
                            <a:latin typeface="Cambria Math" panose="02040503050406030204" pitchFamily="18" charset="0"/>
                          </a:rPr>
                          <m:t>𝑋</m:t>
                        </m:r>
                      </m:sub>
                    </m:sSub>
                  </m:oMath>
                </a14:m>
                <a:r>
                  <a:rPr lang="en-US" altLang="zh-CN" sz="2400" dirty="0"/>
                  <a:t> (</a:t>
                </a:r>
                <a:r>
                  <a:rPr lang="zh-CN" altLang="en-US" sz="2400" dirty="0"/>
                  <a:t>或者</a:t>
                </a:r>
                <a14:m>
                  <m:oMath xmlns:m="http://schemas.openxmlformats.org/officeDocument/2006/math">
                    <m:r>
                      <a:rPr lang="en-US" altLang="zh-CN" sz="2400" b="0" i="1" smtClean="0">
                        <a:latin typeface="Cambria Math" panose="02040503050406030204" pitchFamily="18" charset="0"/>
                      </a:rPr>
                      <m:t>𝜎</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𝑋</m:t>
                    </m:r>
                    <m:r>
                      <a:rPr lang="en-US" altLang="zh-CN" sz="2400" b="0" i="1" smtClean="0">
                        <a:latin typeface="Cambria Math" panose="02040503050406030204" pitchFamily="18" charset="0"/>
                      </a:rPr>
                      <m:t>)</m:t>
                    </m:r>
                  </m:oMath>
                </a14:m>
                <a:r>
                  <a:rPr lang="en-US" altLang="zh-CN" sz="2400" dirty="0"/>
                  <a:t>)</a:t>
                </a:r>
              </a:p>
              <a:p>
                <a:pPr marL="0" indent="0">
                  <a:buNone/>
                </a:pPr>
                <a:endParaRPr lang="en-US" dirty="0"/>
              </a:p>
              <a:p>
                <a:pPr marL="0" indent="0">
                  <a:buNone/>
                </a:pPr>
                <a:endParaRPr 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0">
                <a:blip r:embed="rId2"/>
                <a:stretch>
                  <a:fillRect t="-2291" r="-133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3511517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方差</a:t>
            </a:r>
            <a:endParaRPr 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dirty="0"/>
                  <a:t>定理：样本空间</a:t>
                </a:r>
                <a14:m>
                  <m:oMath xmlns:m="http://schemas.openxmlformats.org/officeDocument/2006/math">
                    <m:r>
                      <a:rPr lang="en-US" altLang="zh-CN" b="0" i="1" smtClean="0">
                        <a:latin typeface="Cambria Math" panose="02040503050406030204" pitchFamily="18" charset="0"/>
                      </a:rPr>
                      <m:t>𝒮</m:t>
                    </m:r>
                  </m:oMath>
                </a14:m>
                <a:r>
                  <a:rPr lang="zh-CN" altLang="en-US" dirty="0"/>
                  <a:t> 上的随机变量</a:t>
                </a:r>
                <a:r>
                  <a:rPr lang="en-US" altLang="zh-CN" dirty="0"/>
                  <a:t>X</a:t>
                </a:r>
                <a:r>
                  <a:rPr lang="zh-CN" altLang="en-US" dirty="0"/>
                  <a:t>的方差</a:t>
                </a:r>
                <a:endParaRPr lang="en-US" altLang="zh-CN" dirty="0"/>
              </a:p>
              <a:p>
                <a:pPr marL="0" indent="0">
                  <a:buNone/>
                </a:pPr>
                <a14:m>
                  <m:oMathPara xmlns:m="http://schemas.openxmlformats.org/officeDocument/2006/math">
                    <m:oMathParaPr>
                      <m:jc m:val="centerGroup"/>
                    </m:oMathParaPr>
                    <m:oMath xmlns:m="http://schemas.openxmlformats.org/officeDocument/2006/math">
                      <m:r>
                        <m:rPr>
                          <m:sty m:val="p"/>
                        </m:rPr>
                        <a:rPr lang="en-US" altLang="zh-CN" b="0" i="0" smtClean="0">
                          <a:latin typeface="Cambria Math" panose="02040503050406030204" pitchFamily="18" charset="0"/>
                        </a:rPr>
                        <m:t>Var</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𝑋</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𝐸𝑥</m:t>
                      </m:r>
                      <m:d>
                        <m:dPr>
                          <m:begChr m:val="["/>
                          <m:endChr m:val="]"/>
                          <m:ctrlPr>
                            <a:rPr lang="en-US" altLang="zh-CN" b="0" i="1" smtClean="0">
                              <a:latin typeface="Cambria Math" panose="02040503050406030204" pitchFamily="18" charset="0"/>
                            </a:rPr>
                          </m:ctrlPr>
                        </m:dPr>
                        <m:e>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𝑋</m:t>
                              </m:r>
                            </m:e>
                            <m:sup>
                              <m:r>
                                <a:rPr lang="en-US" altLang="zh-CN" b="0" i="1" smtClean="0">
                                  <a:latin typeface="Cambria Math" panose="02040503050406030204" pitchFamily="18" charset="0"/>
                                </a:rPr>
                                <m:t>2</m:t>
                              </m:r>
                            </m:sup>
                          </m:sSup>
                        </m:e>
                      </m:d>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m:rPr>
                              <m:sty m:val="p"/>
                            </m:rPr>
                            <a:rPr lang="en-US" altLang="zh-CN" b="0" i="0" smtClean="0">
                              <a:latin typeface="Cambria Math" panose="02040503050406030204" pitchFamily="18" charset="0"/>
                            </a:rPr>
                            <m:t>Ex</m:t>
                          </m:r>
                        </m:e>
                        <m:sup>
                          <m:r>
                            <a:rPr lang="en-US" altLang="zh-CN" b="0" i="1" smtClean="0">
                              <a:latin typeface="Cambria Math" panose="02040503050406030204" pitchFamily="18" charset="0"/>
                            </a:rPr>
                            <m:t>2</m:t>
                          </m:r>
                        </m:sup>
                      </m:sSup>
                      <m:r>
                        <a:rPr lang="en-US" altLang="zh-CN" b="0" i="1" smtClean="0">
                          <a:latin typeface="Cambria Math" panose="02040503050406030204" pitchFamily="18" charset="0"/>
                        </a:rPr>
                        <m:t>[</m:t>
                      </m:r>
                      <m:r>
                        <a:rPr lang="en-US" altLang="zh-CN" b="0" i="1" smtClean="0">
                          <a:latin typeface="Cambria Math" panose="02040503050406030204" pitchFamily="18" charset="0"/>
                        </a:rPr>
                        <m:t>𝑋</m:t>
                      </m:r>
                      <m:r>
                        <a:rPr lang="en-US" altLang="zh-CN" b="0" i="1" smtClean="0">
                          <a:latin typeface="Cambria Math" panose="02040503050406030204" pitchFamily="18" charset="0"/>
                        </a:rPr>
                        <m:t>]</m:t>
                      </m:r>
                    </m:oMath>
                  </m:oMathPara>
                </a14:m>
                <a:endParaRPr lang="en-US" altLang="zh-CN" dirty="0"/>
              </a:p>
              <a:p>
                <a:pPr marL="1371600" lvl="3" indent="0">
                  <a:buNone/>
                </a:pPr>
                <a:endParaRPr lang="en-US" altLang="zh-CN" dirty="0"/>
              </a:p>
              <a:p>
                <a:r>
                  <a:rPr lang="zh-CN" altLang="en-US" dirty="0"/>
                  <a:t>例：扔一个骰子所得点数的方差</a:t>
                </a:r>
                <a:endParaRPr lang="en-US" altLang="zh-CN" dirty="0"/>
              </a:p>
              <a:p>
                <a:pPr marL="0" indent="0">
                  <a:buNone/>
                </a:pPr>
                <a14:m>
                  <m:oMath xmlns:m="http://schemas.openxmlformats.org/officeDocument/2006/math">
                    <m:r>
                      <m:rPr>
                        <m:sty m:val="p"/>
                      </m:rPr>
                      <a:rPr lang="en-US" altLang="zh-CN" sz="2800">
                        <a:latin typeface="Cambria Math" panose="02040503050406030204" pitchFamily="18" charset="0"/>
                      </a:rPr>
                      <m:t>Var</m:t>
                    </m:r>
                    <m:d>
                      <m:dPr>
                        <m:begChr m:val="["/>
                        <m:endChr m:val="]"/>
                        <m:ctrlPr>
                          <a:rPr lang="en-US" altLang="zh-CN" sz="2800" i="1">
                            <a:latin typeface="Cambria Math" panose="02040503050406030204" pitchFamily="18" charset="0"/>
                          </a:rPr>
                        </m:ctrlPr>
                      </m:dPr>
                      <m:e>
                        <m:r>
                          <a:rPr lang="en-US" altLang="zh-CN" sz="2800" i="1">
                            <a:latin typeface="Cambria Math" panose="02040503050406030204" pitchFamily="18" charset="0"/>
                          </a:rPr>
                          <m:t>𝑋</m:t>
                        </m:r>
                      </m:e>
                    </m:d>
                    <m:r>
                      <a:rPr lang="en-US" altLang="zh-CN" sz="2800" i="1">
                        <a:latin typeface="Cambria Math" panose="02040503050406030204" pitchFamily="18" charset="0"/>
                      </a:rPr>
                      <m:t>=</m:t>
                    </m:r>
                    <m:r>
                      <a:rPr lang="en-US" altLang="zh-CN" sz="2800" i="1">
                        <a:latin typeface="Cambria Math" panose="02040503050406030204" pitchFamily="18" charset="0"/>
                      </a:rPr>
                      <m:t>𝐸𝑥</m:t>
                    </m:r>
                    <m:d>
                      <m:dPr>
                        <m:begChr m:val="["/>
                        <m:endChr m:val="]"/>
                        <m:ctrlPr>
                          <a:rPr lang="en-US" altLang="zh-CN" sz="2800" i="1">
                            <a:latin typeface="Cambria Math" panose="02040503050406030204" pitchFamily="18" charset="0"/>
                          </a:rPr>
                        </m:ctrlPr>
                      </m:dPr>
                      <m:e>
                        <m:sSup>
                          <m:sSupPr>
                            <m:ctrlPr>
                              <a:rPr lang="en-US" altLang="zh-CN" sz="2800" i="1">
                                <a:latin typeface="Cambria Math" panose="02040503050406030204" pitchFamily="18" charset="0"/>
                              </a:rPr>
                            </m:ctrlPr>
                          </m:sSupPr>
                          <m:e>
                            <m:r>
                              <a:rPr lang="en-US" altLang="zh-CN" sz="2800" i="1">
                                <a:latin typeface="Cambria Math" panose="02040503050406030204" pitchFamily="18" charset="0"/>
                              </a:rPr>
                              <m:t>𝑋</m:t>
                            </m:r>
                          </m:e>
                          <m:sup>
                            <m:r>
                              <a:rPr lang="en-US" altLang="zh-CN" sz="2800" i="1">
                                <a:latin typeface="Cambria Math" panose="02040503050406030204" pitchFamily="18" charset="0"/>
                              </a:rPr>
                              <m:t>2</m:t>
                            </m:r>
                          </m:sup>
                        </m:sSup>
                      </m:e>
                    </m:d>
                    <m:r>
                      <a:rPr lang="en-US" altLang="zh-CN" sz="2800" i="1">
                        <a:latin typeface="Cambria Math" panose="02040503050406030204" pitchFamily="18" charset="0"/>
                      </a:rPr>
                      <m:t>−</m:t>
                    </m:r>
                    <m:sSup>
                      <m:sSupPr>
                        <m:ctrlPr>
                          <a:rPr lang="en-US" altLang="zh-CN" sz="2800" i="1">
                            <a:latin typeface="Cambria Math" panose="02040503050406030204" pitchFamily="18" charset="0"/>
                          </a:rPr>
                        </m:ctrlPr>
                      </m:sSupPr>
                      <m:e>
                        <m:r>
                          <m:rPr>
                            <m:sty m:val="p"/>
                          </m:rPr>
                          <a:rPr lang="en-US" altLang="zh-CN" sz="2800">
                            <a:latin typeface="Cambria Math" panose="02040503050406030204" pitchFamily="18" charset="0"/>
                          </a:rPr>
                          <m:t>Ex</m:t>
                        </m:r>
                      </m:e>
                      <m:sup>
                        <m:r>
                          <a:rPr lang="en-US" altLang="zh-CN" sz="2800" i="1">
                            <a:latin typeface="Cambria Math" panose="02040503050406030204" pitchFamily="18" charset="0"/>
                          </a:rPr>
                          <m:t>2</m:t>
                        </m:r>
                      </m:sup>
                    </m:sSup>
                    <m:d>
                      <m:dPr>
                        <m:begChr m:val="["/>
                        <m:endChr m:val="]"/>
                        <m:ctrlPr>
                          <a:rPr lang="en-US" altLang="zh-CN" sz="2800" i="1">
                            <a:latin typeface="Cambria Math" panose="02040503050406030204" pitchFamily="18" charset="0"/>
                          </a:rPr>
                        </m:ctrlPr>
                      </m:dPr>
                      <m:e>
                        <m:r>
                          <a:rPr lang="en-US" altLang="zh-CN" sz="2800" i="1">
                            <a:latin typeface="Cambria Math" panose="02040503050406030204" pitchFamily="18" charset="0"/>
                          </a:rPr>
                          <m:t>𝑋</m:t>
                        </m:r>
                      </m:e>
                    </m:d>
                  </m:oMath>
                </a14:m>
                <a:r>
                  <a:rPr lang="en-US" altLang="zh-CN" sz="2800" i="1" dirty="0">
                    <a:latin typeface="Cambria Math" panose="02040503050406030204" pitchFamily="18" charset="0"/>
                  </a:rPr>
                  <a:t> </a:t>
                </a:r>
              </a:p>
              <a:p>
                <a:pPr marL="0" indent="0">
                  <a:buNone/>
                </a:pPr>
                <a:r>
                  <a:rPr lang="en-US" altLang="zh-CN" sz="2800" b="0" dirty="0"/>
                  <a:t>	   </a:t>
                </a:r>
                <a14:m>
                  <m:oMath xmlns:m="http://schemas.openxmlformats.org/officeDocument/2006/math">
                    <m:r>
                      <a:rPr lang="en-US" altLang="zh-CN" sz="2800" b="0" i="1" smtClean="0">
                        <a:latin typeface="Cambria Math" panose="02040503050406030204" pitchFamily="18" charset="0"/>
                      </a:rPr>
                      <m:t>=</m:t>
                    </m:r>
                    <m:f>
                      <m:fPr>
                        <m:ctrlPr>
                          <a:rPr lang="en-US" altLang="zh-CN" sz="2800" b="0" i="1" smtClean="0">
                            <a:latin typeface="Cambria Math" panose="02040503050406030204" pitchFamily="18" charset="0"/>
                          </a:rPr>
                        </m:ctrlPr>
                      </m:fPr>
                      <m:num>
                        <m:r>
                          <a:rPr lang="en-US" altLang="zh-CN" sz="2800" b="0" i="1" smtClean="0">
                            <a:latin typeface="Cambria Math" panose="02040503050406030204" pitchFamily="18" charset="0"/>
                          </a:rPr>
                          <m:t>1</m:t>
                        </m:r>
                      </m:num>
                      <m:den>
                        <m:r>
                          <a:rPr lang="en-US" altLang="zh-CN" sz="2800" b="0" i="1" smtClean="0">
                            <a:latin typeface="Cambria Math" panose="02040503050406030204" pitchFamily="18" charset="0"/>
                          </a:rPr>
                          <m:t>6</m:t>
                        </m:r>
                      </m:den>
                    </m:f>
                    <m:d>
                      <m:dPr>
                        <m:ctrlPr>
                          <a:rPr lang="en-US" altLang="zh-CN" sz="2800" b="0" i="1" smtClean="0">
                            <a:latin typeface="Cambria Math" panose="02040503050406030204" pitchFamily="18" charset="0"/>
                          </a:rPr>
                        </m:ctrlPr>
                      </m:dPr>
                      <m:e>
                        <m:sSup>
                          <m:sSupPr>
                            <m:ctrlPr>
                              <a:rPr lang="en-US" altLang="zh-CN" sz="2800" b="0" i="1" smtClean="0">
                                <a:latin typeface="Cambria Math" panose="02040503050406030204" pitchFamily="18" charset="0"/>
                              </a:rPr>
                            </m:ctrlPr>
                          </m:sSupPr>
                          <m:e>
                            <m:r>
                              <a:rPr lang="en-US" altLang="zh-CN" sz="2800" b="0" i="1" smtClean="0">
                                <a:latin typeface="Cambria Math" panose="02040503050406030204" pitchFamily="18" charset="0"/>
                              </a:rPr>
                              <m:t>1</m:t>
                            </m:r>
                          </m:e>
                          <m:sup>
                            <m:r>
                              <a:rPr lang="en-US" altLang="zh-CN" sz="2800" b="0" i="1" smtClean="0">
                                <a:latin typeface="Cambria Math" panose="02040503050406030204" pitchFamily="18" charset="0"/>
                              </a:rPr>
                              <m:t>2</m:t>
                            </m:r>
                          </m:sup>
                        </m:sSup>
                        <m:r>
                          <a:rPr lang="en-US" altLang="zh-CN" sz="2800" b="0" i="1" smtClean="0">
                            <a:latin typeface="Cambria Math" panose="02040503050406030204" pitchFamily="18" charset="0"/>
                          </a:rPr>
                          <m:t>+</m:t>
                        </m:r>
                        <m:sSup>
                          <m:sSupPr>
                            <m:ctrlPr>
                              <a:rPr lang="en-US" altLang="zh-CN" sz="2800" b="0" i="1" smtClean="0">
                                <a:latin typeface="Cambria Math" panose="02040503050406030204" pitchFamily="18" charset="0"/>
                              </a:rPr>
                            </m:ctrlPr>
                          </m:sSupPr>
                          <m:e>
                            <m:r>
                              <a:rPr lang="en-US" altLang="zh-CN" sz="2800" b="0" i="1" smtClean="0">
                                <a:latin typeface="Cambria Math" panose="02040503050406030204" pitchFamily="18" charset="0"/>
                              </a:rPr>
                              <m:t>2</m:t>
                            </m:r>
                          </m:e>
                          <m:sup>
                            <m:r>
                              <a:rPr lang="en-US" altLang="zh-CN" sz="2800" b="0" i="1" smtClean="0">
                                <a:latin typeface="Cambria Math" panose="02040503050406030204" pitchFamily="18" charset="0"/>
                              </a:rPr>
                              <m:t>2</m:t>
                            </m:r>
                          </m:sup>
                        </m:sSup>
                        <m:r>
                          <a:rPr lang="en-US" altLang="zh-CN" sz="2800" i="1">
                            <a:latin typeface="Cambria Math" panose="02040503050406030204" pitchFamily="18" charset="0"/>
                          </a:rPr>
                          <m:t>+</m:t>
                        </m:r>
                        <m:sSup>
                          <m:sSupPr>
                            <m:ctrlPr>
                              <a:rPr lang="en-US" altLang="zh-CN" sz="2800" i="1">
                                <a:latin typeface="Cambria Math" panose="02040503050406030204" pitchFamily="18" charset="0"/>
                              </a:rPr>
                            </m:ctrlPr>
                          </m:sSupPr>
                          <m:e>
                            <m:r>
                              <a:rPr lang="en-US" altLang="zh-CN" sz="2800" b="0" i="1" smtClean="0">
                                <a:latin typeface="Cambria Math" panose="02040503050406030204" pitchFamily="18" charset="0"/>
                              </a:rPr>
                              <m:t>3</m:t>
                            </m:r>
                          </m:e>
                          <m:sup>
                            <m:r>
                              <a:rPr lang="en-US" altLang="zh-CN" sz="2800" i="1">
                                <a:latin typeface="Cambria Math" panose="02040503050406030204" pitchFamily="18" charset="0"/>
                              </a:rPr>
                              <m:t>2</m:t>
                            </m:r>
                          </m:sup>
                        </m:sSup>
                        <m:r>
                          <a:rPr lang="en-US" altLang="zh-CN" sz="2800" i="1">
                            <a:latin typeface="Cambria Math" panose="02040503050406030204" pitchFamily="18" charset="0"/>
                          </a:rPr>
                          <m:t>+</m:t>
                        </m:r>
                        <m:sSup>
                          <m:sSupPr>
                            <m:ctrlPr>
                              <a:rPr lang="en-US" altLang="zh-CN" sz="2800" i="1">
                                <a:latin typeface="Cambria Math" panose="02040503050406030204" pitchFamily="18" charset="0"/>
                              </a:rPr>
                            </m:ctrlPr>
                          </m:sSupPr>
                          <m:e>
                            <m:r>
                              <a:rPr lang="en-US" altLang="zh-CN" sz="2800" b="0" i="1" smtClean="0">
                                <a:latin typeface="Cambria Math" panose="02040503050406030204" pitchFamily="18" charset="0"/>
                              </a:rPr>
                              <m:t>4</m:t>
                            </m:r>
                          </m:e>
                          <m:sup>
                            <m:r>
                              <a:rPr lang="en-US" altLang="zh-CN" sz="2800" i="1">
                                <a:latin typeface="Cambria Math" panose="02040503050406030204" pitchFamily="18" charset="0"/>
                              </a:rPr>
                              <m:t>2</m:t>
                            </m:r>
                          </m:sup>
                        </m:sSup>
                        <m:r>
                          <a:rPr lang="en-US" altLang="zh-CN" sz="2800" i="1">
                            <a:latin typeface="Cambria Math" panose="02040503050406030204" pitchFamily="18" charset="0"/>
                          </a:rPr>
                          <m:t>+</m:t>
                        </m:r>
                        <m:sSup>
                          <m:sSupPr>
                            <m:ctrlPr>
                              <a:rPr lang="en-US" altLang="zh-CN" sz="2800" i="1">
                                <a:latin typeface="Cambria Math" panose="02040503050406030204" pitchFamily="18" charset="0"/>
                              </a:rPr>
                            </m:ctrlPr>
                          </m:sSupPr>
                          <m:e>
                            <m:r>
                              <a:rPr lang="en-US" altLang="zh-CN" sz="2800" b="0" i="1" smtClean="0">
                                <a:latin typeface="Cambria Math" panose="02040503050406030204" pitchFamily="18" charset="0"/>
                              </a:rPr>
                              <m:t>5</m:t>
                            </m:r>
                          </m:e>
                          <m:sup>
                            <m:r>
                              <a:rPr lang="en-US" altLang="zh-CN" sz="2800" i="1">
                                <a:latin typeface="Cambria Math" panose="02040503050406030204" pitchFamily="18" charset="0"/>
                              </a:rPr>
                              <m:t>2</m:t>
                            </m:r>
                          </m:sup>
                        </m:sSup>
                        <m:r>
                          <a:rPr lang="en-US" altLang="zh-CN" sz="2800" i="1">
                            <a:latin typeface="Cambria Math" panose="02040503050406030204" pitchFamily="18" charset="0"/>
                          </a:rPr>
                          <m:t>+</m:t>
                        </m:r>
                        <m:sSup>
                          <m:sSupPr>
                            <m:ctrlPr>
                              <a:rPr lang="en-US" altLang="zh-CN" sz="2800" i="1">
                                <a:latin typeface="Cambria Math" panose="02040503050406030204" pitchFamily="18" charset="0"/>
                              </a:rPr>
                            </m:ctrlPr>
                          </m:sSupPr>
                          <m:e>
                            <m:r>
                              <a:rPr lang="en-US" altLang="zh-CN" sz="2800" b="0" i="1" smtClean="0">
                                <a:latin typeface="Cambria Math" panose="02040503050406030204" pitchFamily="18" charset="0"/>
                              </a:rPr>
                              <m:t>6</m:t>
                            </m:r>
                          </m:e>
                          <m:sup>
                            <m:r>
                              <a:rPr lang="en-US" altLang="zh-CN" sz="2800" i="1">
                                <a:latin typeface="Cambria Math" panose="02040503050406030204" pitchFamily="18" charset="0"/>
                              </a:rPr>
                              <m:t>2</m:t>
                            </m:r>
                          </m:sup>
                        </m:sSup>
                      </m:e>
                    </m:d>
                    <m:r>
                      <a:rPr lang="en-US" altLang="zh-CN" sz="2800" b="0" i="1" smtClean="0">
                        <a:latin typeface="Cambria Math" panose="02040503050406030204" pitchFamily="18" charset="0"/>
                      </a:rPr>
                      <m:t>−</m:t>
                    </m:r>
                    <m:sSup>
                      <m:sSupPr>
                        <m:ctrlPr>
                          <a:rPr lang="en-US" altLang="zh-CN" sz="2800" b="0" i="1" smtClean="0">
                            <a:latin typeface="Cambria Math" panose="02040503050406030204" pitchFamily="18" charset="0"/>
                          </a:rPr>
                        </m:ctrlPr>
                      </m:sSupPr>
                      <m:e>
                        <m:d>
                          <m:dPr>
                            <m:ctrlPr>
                              <a:rPr lang="en-US" altLang="zh-CN" sz="2800" b="0" i="1" smtClean="0">
                                <a:latin typeface="Cambria Math" panose="02040503050406030204" pitchFamily="18" charset="0"/>
                              </a:rPr>
                            </m:ctrlPr>
                          </m:dPr>
                          <m:e>
                            <m:f>
                              <m:fPr>
                                <m:ctrlPr>
                                  <a:rPr lang="en-US" altLang="zh-CN" sz="2800" b="0" i="1" smtClean="0">
                                    <a:latin typeface="Cambria Math" panose="02040503050406030204" pitchFamily="18" charset="0"/>
                                  </a:rPr>
                                </m:ctrlPr>
                              </m:fPr>
                              <m:num>
                                <m:r>
                                  <a:rPr lang="en-US" altLang="zh-CN" sz="2800" b="0" i="1" smtClean="0">
                                    <a:latin typeface="Cambria Math" panose="02040503050406030204" pitchFamily="18" charset="0"/>
                                  </a:rPr>
                                  <m:t>7</m:t>
                                </m:r>
                              </m:num>
                              <m:den>
                                <m:r>
                                  <a:rPr lang="en-US" altLang="zh-CN" sz="2800" b="0" i="1" smtClean="0">
                                    <a:latin typeface="Cambria Math" panose="02040503050406030204" pitchFamily="18" charset="0"/>
                                  </a:rPr>
                                  <m:t>2</m:t>
                                </m:r>
                              </m:den>
                            </m:f>
                          </m:e>
                        </m:d>
                      </m:e>
                      <m:sup>
                        <m:r>
                          <a:rPr lang="en-US" altLang="zh-CN" sz="2800" b="0" i="1" smtClean="0">
                            <a:latin typeface="Cambria Math" panose="02040503050406030204" pitchFamily="18" charset="0"/>
                          </a:rPr>
                          <m:t>2</m:t>
                        </m:r>
                      </m:sup>
                    </m:sSup>
                  </m:oMath>
                </a14:m>
                <a:endParaRPr lang="en-US" altLang="zh-CN" sz="2800" b="0" i="1" dirty="0">
                  <a:latin typeface="Cambria Math" panose="02040503050406030204" pitchFamily="18" charset="0"/>
                </a:endParaRPr>
              </a:p>
              <a:p>
                <a:pPr marL="0" indent="0">
                  <a:buNone/>
                </a:pPr>
                <a:r>
                  <a:rPr lang="en-US" altLang="zh-CN" sz="2800" b="0" dirty="0"/>
                  <a:t>	   </a:t>
                </a:r>
                <a14:m>
                  <m:oMath xmlns:m="http://schemas.openxmlformats.org/officeDocument/2006/math">
                    <m:r>
                      <a:rPr lang="en-US" altLang="zh-CN" sz="2800" b="0" i="1" smtClean="0">
                        <a:latin typeface="Cambria Math" panose="02040503050406030204" pitchFamily="18" charset="0"/>
                      </a:rPr>
                      <m:t>=</m:t>
                    </m:r>
                    <m:f>
                      <m:fPr>
                        <m:ctrlPr>
                          <a:rPr lang="en-US" altLang="zh-CN" sz="2800" b="0" i="1" smtClean="0">
                            <a:latin typeface="Cambria Math" panose="02040503050406030204" pitchFamily="18" charset="0"/>
                          </a:rPr>
                        </m:ctrlPr>
                      </m:fPr>
                      <m:num>
                        <m:r>
                          <a:rPr lang="en-US" altLang="zh-CN" sz="2800" b="0" i="1" smtClean="0">
                            <a:latin typeface="Cambria Math" panose="02040503050406030204" pitchFamily="18" charset="0"/>
                          </a:rPr>
                          <m:t>35</m:t>
                        </m:r>
                      </m:num>
                      <m:den>
                        <m:r>
                          <a:rPr lang="en-US" altLang="zh-CN" sz="2800" b="0" i="1" smtClean="0">
                            <a:latin typeface="Cambria Math" panose="02040503050406030204" pitchFamily="18" charset="0"/>
                          </a:rPr>
                          <m:t>12</m:t>
                        </m:r>
                      </m:den>
                    </m:f>
                    <m:r>
                      <a:rPr lang="en-US" altLang="zh-CN" sz="2800" b="0" i="1" smtClean="0">
                        <a:latin typeface="Cambria Math" panose="02040503050406030204" pitchFamily="18" charset="0"/>
                      </a:rPr>
                      <m:t> </m:t>
                    </m:r>
                  </m:oMath>
                </a14:m>
                <a:r>
                  <a:rPr lang="en-US" altLang="zh-CN" sz="2800" dirty="0"/>
                  <a:t>  </a:t>
                </a:r>
              </a:p>
              <a:p>
                <a:pPr marL="0" indent="0">
                  <a:buNone/>
                </a:pPr>
                <a:r>
                  <a:rPr lang="zh-CN" altLang="en-US" dirty="0"/>
                  <a:t>　　</a:t>
                </a:r>
                <a:endParaRPr 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0">
                <a:blip r:embed="rId2"/>
                <a:stretch>
                  <a:fillRect t="-2291"/>
                </a:stretch>
              </a:blipFill>
            </p:spPr>
            <p:txBody>
              <a:bodyPr/>
              <a:lstStyle/>
              <a:p>
                <a:r>
                  <a:rPr lang="en-US">
                    <a:noFill/>
                  </a:rPr>
                  <a:t> </a:t>
                </a:r>
              </a:p>
            </p:txBody>
          </p:sp>
        </mc:Fallback>
      </mc:AlternateContent>
    </p:spTree>
    <p:extLst>
      <p:ext uri="{BB962C8B-B14F-4D97-AF65-F5344CB8AC3E}">
        <p14:creationId xmlns:p14="http://schemas.microsoft.com/office/powerpoint/2010/main" val="176741432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标题 2"/>
          <p:cNvSpPr>
            <a:spLocks noGrp="1"/>
          </p:cNvSpPr>
          <p:nvPr>
            <p:ph type="title"/>
          </p:nvPr>
        </p:nvSpPr>
        <p:spPr/>
        <p:txBody>
          <a:bodyPr/>
          <a:lstStyle/>
          <a:p>
            <a:r>
              <a:rPr lang="en-US" altLang="zh-CN"/>
              <a:t>Bienaymé’s formula</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457200" y="1600200"/>
                <a:ext cx="8382000" cy="4525963"/>
              </a:xfrm>
            </p:spPr>
            <p:txBody>
              <a:bodyPr/>
              <a:lstStyle/>
              <a:p>
                <a:pPr>
                  <a:lnSpc>
                    <a:spcPct val="150000"/>
                  </a:lnSpc>
                </a:pPr>
                <a:r>
                  <a:rPr lang="zh-CN" altLang="en-US" dirty="0"/>
                  <a:t>对于样本空间</a:t>
                </a:r>
                <a14:m>
                  <m:oMath xmlns:m="http://schemas.openxmlformats.org/officeDocument/2006/math">
                    <m:r>
                      <a:rPr lang="en-US" altLang="zh-CN" b="0" i="0" smtClean="0">
                        <a:latin typeface="Cambria Math" panose="02040503050406030204" pitchFamily="18" charset="0"/>
                      </a:rPr>
                      <m:t> </m:t>
                    </m:r>
                    <m:r>
                      <a:rPr lang="en-US" altLang="zh-CN" b="0" i="1" smtClean="0">
                        <a:latin typeface="Cambria Math" panose="02040503050406030204" pitchFamily="18" charset="0"/>
                      </a:rPr>
                      <m:t>𝒮</m:t>
                    </m:r>
                    <m:r>
                      <a:rPr lang="en-US" altLang="zh-CN" b="0" i="1" smtClean="0">
                        <a:latin typeface="Cambria Math" panose="02040503050406030204" pitchFamily="18" charset="0"/>
                      </a:rPr>
                      <m:t> </m:t>
                    </m:r>
                  </m:oMath>
                </a14:m>
                <a:r>
                  <a:rPr lang="zh-CN" altLang="en-US" dirty="0"/>
                  <a:t>上</a:t>
                </a:r>
                <a:r>
                  <a:rPr lang="zh-CN" altLang="en-US" b="1" dirty="0">
                    <a:solidFill>
                      <a:srgbClr val="C00000"/>
                    </a:solidFill>
                  </a:rPr>
                  <a:t>独立的</a:t>
                </a:r>
                <a:r>
                  <a:rPr lang="zh-CN" altLang="en-US" dirty="0"/>
                  <a:t>随机变量 </a:t>
                </a:r>
                <a:r>
                  <a:rPr lang="en-US" altLang="zh-CN" i="1" dirty="0"/>
                  <a:t>X </a:t>
                </a:r>
                <a:r>
                  <a:rPr lang="zh-CN" altLang="en-US" dirty="0"/>
                  <a:t>和</a:t>
                </a:r>
                <a:r>
                  <a:rPr lang="en-US" altLang="zh-CN" i="1" dirty="0"/>
                  <a:t>Y </a:t>
                </a:r>
                <a:r>
                  <a:rPr lang="zh-CN" altLang="en-US" dirty="0"/>
                  <a:t>有</a:t>
                </a:r>
                <a:endParaRPr lang="en-US" altLang="zh-CN" dirty="0"/>
              </a:p>
              <a:p>
                <a:pPr marL="0" indent="0">
                  <a:buNone/>
                </a:pPr>
                <a14:m>
                  <m:oMathPara xmlns:m="http://schemas.openxmlformats.org/officeDocument/2006/math">
                    <m:oMathParaPr>
                      <m:jc m:val="centerGroup"/>
                    </m:oMathParaPr>
                    <m:oMath xmlns:m="http://schemas.openxmlformats.org/officeDocument/2006/math">
                      <m:r>
                        <m:rPr>
                          <m:sty m:val="p"/>
                        </m:rPr>
                        <a:rPr lang="en-US" altLang="zh-CN" i="0" dirty="0">
                          <a:latin typeface="Cambria Math" panose="02040503050406030204" pitchFamily="18" charset="0"/>
                        </a:rPr>
                        <m:t>V</m:t>
                      </m:r>
                      <m:r>
                        <m:rPr>
                          <m:sty m:val="p"/>
                        </m:rPr>
                        <a:rPr lang="en-US" altLang="zh-CN" b="0" i="0" dirty="0" smtClean="0">
                          <a:latin typeface="Cambria Math" panose="02040503050406030204" pitchFamily="18" charset="0"/>
                        </a:rPr>
                        <m:t>ar</m:t>
                      </m:r>
                      <m:d>
                        <m:dPr>
                          <m:begChr m:val="["/>
                          <m:endChr m:val="]"/>
                          <m:ctrlPr>
                            <a:rPr lang="en-US" altLang="zh-CN" b="0" i="1" dirty="0" smtClean="0">
                              <a:latin typeface="Cambria Math" panose="02040503050406030204" pitchFamily="18" charset="0"/>
                            </a:rPr>
                          </m:ctrlPr>
                        </m:dPr>
                        <m:e>
                          <m:r>
                            <a:rPr lang="en-US" altLang="zh-CN" b="0" i="1" dirty="0" smtClean="0">
                              <a:latin typeface="Cambria Math" panose="02040503050406030204" pitchFamily="18" charset="0"/>
                            </a:rPr>
                            <m:t>𝑋</m:t>
                          </m:r>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𝑌</m:t>
                          </m:r>
                        </m:e>
                      </m:d>
                      <m:r>
                        <a:rPr lang="en-US" altLang="zh-CN" b="0" i="1" dirty="0" smtClean="0">
                          <a:latin typeface="Cambria Math" panose="02040503050406030204" pitchFamily="18" charset="0"/>
                        </a:rPr>
                        <m:t>=</m:t>
                      </m:r>
                      <m:r>
                        <m:rPr>
                          <m:sty m:val="p"/>
                        </m:rPr>
                        <a:rPr lang="en-US" altLang="zh-CN" b="0" i="0" dirty="0" smtClean="0">
                          <a:latin typeface="Cambria Math" panose="02040503050406030204" pitchFamily="18" charset="0"/>
                        </a:rPr>
                        <m:t>Var</m:t>
                      </m:r>
                      <m:d>
                        <m:dPr>
                          <m:begChr m:val="["/>
                          <m:endChr m:val="]"/>
                          <m:ctrlPr>
                            <a:rPr lang="en-US" altLang="zh-CN" b="0" i="1" dirty="0" smtClean="0">
                              <a:latin typeface="Cambria Math" panose="02040503050406030204" pitchFamily="18" charset="0"/>
                            </a:rPr>
                          </m:ctrlPr>
                        </m:dPr>
                        <m:e>
                          <m:r>
                            <a:rPr lang="en-US" altLang="zh-CN" b="0" i="1" dirty="0" smtClean="0">
                              <a:latin typeface="Cambria Math" panose="02040503050406030204" pitchFamily="18" charset="0"/>
                            </a:rPr>
                            <m:t>𝑋</m:t>
                          </m:r>
                        </m:e>
                      </m:d>
                      <m:r>
                        <a:rPr lang="en-US" altLang="zh-CN" b="0" i="1" dirty="0" smtClean="0">
                          <a:latin typeface="Cambria Math" panose="02040503050406030204" pitchFamily="18" charset="0"/>
                        </a:rPr>
                        <m:t>+</m:t>
                      </m:r>
                      <m:r>
                        <m:rPr>
                          <m:sty m:val="p"/>
                        </m:rPr>
                        <a:rPr lang="en-US" altLang="zh-CN" b="0" i="0" dirty="0" smtClean="0">
                          <a:latin typeface="Cambria Math" panose="02040503050406030204" pitchFamily="18" charset="0"/>
                        </a:rPr>
                        <m:t>Var</m:t>
                      </m:r>
                      <m:d>
                        <m:dPr>
                          <m:begChr m:val="["/>
                          <m:endChr m:val="]"/>
                          <m:ctrlPr>
                            <a:rPr lang="en-US" altLang="zh-CN" b="0" i="1" dirty="0" smtClean="0">
                              <a:latin typeface="Cambria Math" panose="02040503050406030204" pitchFamily="18" charset="0"/>
                            </a:rPr>
                          </m:ctrlPr>
                        </m:dPr>
                        <m:e>
                          <m:r>
                            <a:rPr lang="en-US" altLang="zh-CN" b="0" i="1" dirty="0" smtClean="0">
                              <a:latin typeface="Cambria Math" panose="02040503050406030204" pitchFamily="18" charset="0"/>
                            </a:rPr>
                            <m:t>𝑌</m:t>
                          </m:r>
                        </m:e>
                      </m:d>
                    </m:oMath>
                  </m:oMathPara>
                </a14:m>
                <a:endParaRPr lang="en-US" altLang="zh-CN" b="0" dirty="0"/>
              </a:p>
              <a:p>
                <a:pPr marL="0" indent="0">
                  <a:buNone/>
                </a:pPr>
                <a:endParaRPr lang="en-US" dirty="0"/>
              </a:p>
              <a:p>
                <a:pPr marL="0" indent="0">
                  <a:lnSpc>
                    <a:spcPct val="150000"/>
                  </a:lnSpc>
                  <a:buNone/>
                </a:pPr>
                <a:r>
                  <a:rPr lang="zh-CN" altLang="en-US" dirty="0"/>
                  <a:t>并可推广至 </a:t>
                </a:r>
                <a:r>
                  <a:rPr lang="en-US" altLang="zh-CN" i="1" dirty="0"/>
                  <a:t>n </a:t>
                </a:r>
                <a:r>
                  <a:rPr lang="zh-CN" altLang="en-US" dirty="0"/>
                  <a:t>个两两相互独立的随机变量</a:t>
                </a:r>
                <a:endParaRPr lang="en-US" altLang="zh-CN" dirty="0"/>
              </a:p>
              <a:p>
                <a:pPr marL="0" indent="0">
                  <a:buNone/>
                </a:pPr>
                <a14:m>
                  <m:oMathPara xmlns:m="http://schemas.openxmlformats.org/officeDocument/2006/math">
                    <m:oMathParaPr>
                      <m:jc m:val="centerGroup"/>
                    </m:oMathParaPr>
                    <m:oMath xmlns:m="http://schemas.openxmlformats.org/officeDocument/2006/math">
                      <m:r>
                        <m:rPr>
                          <m:sty m:val="p"/>
                        </m:rPr>
                        <a:rPr lang="en-US" altLang="zh-CN" dirty="0">
                          <a:latin typeface="Cambria Math" panose="02040503050406030204" pitchFamily="18" charset="0"/>
                        </a:rPr>
                        <m:t>Var</m:t>
                      </m:r>
                      <m:d>
                        <m:dPr>
                          <m:begChr m:val="["/>
                          <m:endChr m:val="]"/>
                          <m:ctrlPr>
                            <a:rPr lang="en-US" altLang="zh-CN" i="1" dirty="0">
                              <a:latin typeface="Cambria Math" panose="02040503050406030204" pitchFamily="18" charset="0"/>
                            </a:rPr>
                          </m:ctrlPr>
                        </m:dPr>
                        <m:e>
                          <m:sSub>
                            <m:sSubPr>
                              <m:ctrlPr>
                                <a:rPr lang="en-US" altLang="zh-CN" b="0" i="1" dirty="0" smtClean="0">
                                  <a:latin typeface="Cambria Math" panose="02040503050406030204" pitchFamily="18" charset="0"/>
                                </a:rPr>
                              </m:ctrlPr>
                            </m:sSubPr>
                            <m:e>
                              <m:r>
                                <a:rPr lang="en-US" altLang="zh-CN" i="1" dirty="0">
                                  <a:latin typeface="Cambria Math" panose="02040503050406030204" pitchFamily="18" charset="0"/>
                                </a:rPr>
                                <m:t>𝑋</m:t>
                              </m:r>
                            </m:e>
                            <m:sub>
                              <m:r>
                                <a:rPr lang="en-US" altLang="zh-CN" b="0" i="1" dirty="0" smtClean="0">
                                  <a:latin typeface="Cambria Math" panose="02040503050406030204" pitchFamily="18" charset="0"/>
                                </a:rPr>
                                <m:t>1</m:t>
                              </m:r>
                            </m:sub>
                          </m:sSub>
                          <m:r>
                            <a:rPr lang="en-US" altLang="zh-CN" i="1" dirty="0">
                              <a:latin typeface="Cambria Math" panose="02040503050406030204" pitchFamily="18" charset="0"/>
                            </a:rPr>
                            <m:t>+</m:t>
                          </m:r>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𝑋</m:t>
                              </m:r>
                            </m:e>
                            <m:sub>
                              <m:r>
                                <a:rPr lang="en-US" altLang="zh-CN" b="0" i="1" dirty="0" smtClean="0">
                                  <a:latin typeface="Cambria Math" panose="02040503050406030204" pitchFamily="18" charset="0"/>
                                </a:rPr>
                                <m:t>2</m:t>
                              </m:r>
                            </m:sub>
                          </m:sSub>
                          <m:r>
                            <a:rPr lang="en-US" altLang="zh-CN" b="0" i="1" dirty="0" smtClean="0">
                              <a:latin typeface="Cambria Math" panose="02040503050406030204" pitchFamily="18" charset="0"/>
                            </a:rPr>
                            <m:t>+⋯+</m:t>
                          </m:r>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𝑋</m:t>
                              </m:r>
                            </m:e>
                            <m:sub>
                              <m:r>
                                <a:rPr lang="en-US" altLang="zh-CN" b="0" i="1" dirty="0" smtClean="0">
                                  <a:latin typeface="Cambria Math" panose="02040503050406030204" pitchFamily="18" charset="0"/>
                                </a:rPr>
                                <m:t>𝑛</m:t>
                              </m:r>
                            </m:sub>
                          </m:sSub>
                        </m:e>
                      </m:d>
                    </m:oMath>
                  </m:oMathPara>
                </a14:m>
                <a:endParaRPr lang="en-US" altLang="zh-CN"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altLang="zh-CN" i="1" dirty="0">
                          <a:latin typeface="Cambria Math" panose="02040503050406030204" pitchFamily="18" charset="0"/>
                        </a:rPr>
                        <m:t>=</m:t>
                      </m:r>
                      <m:r>
                        <m:rPr>
                          <m:sty m:val="p"/>
                        </m:rPr>
                        <a:rPr lang="en-US" altLang="zh-CN" dirty="0">
                          <a:latin typeface="Cambria Math" panose="02040503050406030204" pitchFamily="18" charset="0"/>
                        </a:rPr>
                        <m:t>Var</m:t>
                      </m:r>
                      <m:d>
                        <m:dPr>
                          <m:begChr m:val="["/>
                          <m:endChr m:val="]"/>
                          <m:ctrlPr>
                            <a:rPr lang="en-US" altLang="zh-CN" i="1" dirty="0">
                              <a:latin typeface="Cambria Math" panose="02040503050406030204" pitchFamily="18" charset="0"/>
                            </a:rPr>
                          </m:ctrlPr>
                        </m:dPr>
                        <m:e>
                          <m:sSub>
                            <m:sSubPr>
                              <m:ctrlPr>
                                <a:rPr lang="en-US" altLang="zh-CN" b="0" i="1" dirty="0" smtClean="0">
                                  <a:latin typeface="Cambria Math" panose="02040503050406030204" pitchFamily="18" charset="0"/>
                                </a:rPr>
                              </m:ctrlPr>
                            </m:sSubPr>
                            <m:e>
                              <m:r>
                                <a:rPr lang="en-US" altLang="zh-CN" i="1" dirty="0">
                                  <a:latin typeface="Cambria Math" panose="02040503050406030204" pitchFamily="18" charset="0"/>
                                </a:rPr>
                                <m:t>𝑋</m:t>
                              </m:r>
                            </m:e>
                            <m:sub>
                              <m:r>
                                <a:rPr lang="en-US" altLang="zh-CN" b="0" i="1" dirty="0" smtClean="0">
                                  <a:latin typeface="Cambria Math" panose="02040503050406030204" pitchFamily="18" charset="0"/>
                                </a:rPr>
                                <m:t>1</m:t>
                              </m:r>
                            </m:sub>
                          </m:sSub>
                        </m:e>
                      </m:d>
                      <m:r>
                        <a:rPr lang="en-US" altLang="zh-CN" i="1" dirty="0">
                          <a:latin typeface="Cambria Math" panose="02040503050406030204" pitchFamily="18" charset="0"/>
                        </a:rPr>
                        <m:t>+</m:t>
                      </m:r>
                      <m:r>
                        <m:rPr>
                          <m:sty m:val="p"/>
                        </m:rPr>
                        <a:rPr lang="en-US" altLang="zh-CN" dirty="0">
                          <a:latin typeface="Cambria Math" panose="02040503050406030204" pitchFamily="18" charset="0"/>
                        </a:rPr>
                        <m:t>Var</m:t>
                      </m:r>
                      <m:d>
                        <m:dPr>
                          <m:begChr m:val="["/>
                          <m:endChr m:val="]"/>
                          <m:ctrlPr>
                            <a:rPr lang="en-US" altLang="zh-CN" i="1" dirty="0">
                              <a:latin typeface="Cambria Math" panose="02040503050406030204" pitchFamily="18" charset="0"/>
                            </a:rPr>
                          </m:ctrlPr>
                        </m:dPr>
                        <m:e>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𝑋</m:t>
                              </m:r>
                            </m:e>
                            <m:sub>
                              <m:r>
                                <a:rPr lang="en-US" altLang="zh-CN" b="0" i="1" dirty="0" smtClean="0">
                                  <a:latin typeface="Cambria Math" panose="02040503050406030204" pitchFamily="18" charset="0"/>
                                </a:rPr>
                                <m:t>2</m:t>
                              </m:r>
                            </m:sub>
                          </m:sSub>
                        </m:e>
                      </m:d>
                      <m:r>
                        <a:rPr lang="en-US" altLang="zh-CN" i="1" dirty="0">
                          <a:latin typeface="Cambria Math" panose="02040503050406030204" pitchFamily="18" charset="0"/>
                        </a:rPr>
                        <m:t>+</m:t>
                      </m:r>
                      <m:r>
                        <a:rPr lang="en-US" altLang="zh-CN" b="0" i="1" dirty="0" smtClean="0">
                          <a:latin typeface="Cambria Math" panose="02040503050406030204" pitchFamily="18" charset="0"/>
                        </a:rPr>
                        <m:t>⋯</m:t>
                      </m:r>
                      <m:r>
                        <a:rPr lang="en-US" altLang="zh-CN" b="0" i="0" dirty="0" smtClean="0">
                          <a:latin typeface="Cambria Math" panose="02040503050406030204" pitchFamily="18" charset="0"/>
                        </a:rPr>
                        <m:t>+</m:t>
                      </m:r>
                      <m:r>
                        <m:rPr>
                          <m:sty m:val="p"/>
                        </m:rPr>
                        <a:rPr lang="en-US" altLang="zh-CN" dirty="0">
                          <a:latin typeface="Cambria Math" panose="02040503050406030204" pitchFamily="18" charset="0"/>
                        </a:rPr>
                        <m:t>Var</m:t>
                      </m:r>
                      <m:d>
                        <m:dPr>
                          <m:begChr m:val="["/>
                          <m:endChr m:val="]"/>
                          <m:ctrlPr>
                            <a:rPr lang="en-US" altLang="zh-CN" i="1" dirty="0">
                              <a:latin typeface="Cambria Math" panose="02040503050406030204" pitchFamily="18" charset="0"/>
                            </a:rPr>
                          </m:ctrlPr>
                        </m:dPr>
                        <m:e>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𝑋</m:t>
                              </m:r>
                            </m:e>
                            <m:sub>
                              <m:r>
                                <a:rPr lang="en-US" altLang="zh-CN" b="0" i="1" dirty="0" smtClean="0">
                                  <a:latin typeface="Cambria Math" panose="02040503050406030204" pitchFamily="18" charset="0"/>
                                </a:rPr>
                                <m:t>𝑛</m:t>
                              </m:r>
                            </m:sub>
                          </m:sSub>
                        </m:e>
                      </m:d>
                    </m:oMath>
                  </m:oMathPara>
                </a14:m>
                <a:endParaRPr 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457200" y="1600200"/>
                <a:ext cx="8382000" cy="4525963"/>
              </a:xfrm>
              <a:blipFill rotWithShape="0">
                <a:blip r:embed="rId2"/>
                <a:stretch>
                  <a:fillRect l="-1818" r="-73"/>
                </a:stretch>
              </a:blipFill>
            </p:spPr>
            <p:txBody>
              <a:bodyPr/>
              <a:lstStyle/>
              <a:p>
                <a:r>
                  <a:rPr lang="en-US">
                    <a:noFill/>
                  </a:rPr>
                  <a:t> </a:t>
                </a:r>
              </a:p>
            </p:txBody>
          </p:sp>
        </mc:Fallback>
      </mc:AlternateContent>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1" name="标题 2"/>
          <p:cNvSpPr>
            <a:spLocks noGrp="1"/>
          </p:cNvSpPr>
          <p:nvPr>
            <p:ph type="title"/>
          </p:nvPr>
        </p:nvSpPr>
        <p:spPr/>
        <p:txBody>
          <a:bodyPr/>
          <a:lstStyle/>
          <a:p>
            <a:r>
              <a:rPr lang="en-US" altLang="zh-CN" dirty="0" err="1"/>
              <a:t>Bienaymé’s</a:t>
            </a:r>
            <a:r>
              <a:rPr lang="en-US" altLang="zh-CN" dirty="0"/>
              <a:t> formula</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dirty="0"/>
                  <a:t>例：求扔两个骰子点数之和的方差</a:t>
                </a:r>
                <a:endParaRPr lang="en-US" altLang="zh-CN" dirty="0"/>
              </a:p>
              <a:p>
                <a:pPr lvl="1"/>
                <a:r>
                  <a:rPr lang="zh-CN" altLang="en-US" dirty="0"/>
                  <a:t>第一个骰子点数与第二个骰子点数两个随机变量相互独立；故可使用</a:t>
                </a:r>
                <a:r>
                  <a:rPr lang="en-US" altLang="zh-CN" dirty="0" err="1"/>
                  <a:t>Bienaymé</a:t>
                </a:r>
                <a:r>
                  <a:rPr lang="zh-CN" altLang="en-US" dirty="0"/>
                  <a:t>公式</a:t>
                </a:r>
                <a:endParaRPr lang="en-US" altLang="zh-CN" dirty="0"/>
              </a:p>
              <a:p>
                <a:pPr marL="0" indent="0">
                  <a:buNone/>
                </a:pPr>
                <a14:m>
                  <m:oMathPara xmlns:m="http://schemas.openxmlformats.org/officeDocument/2006/math">
                    <m:oMathParaPr>
                      <m:jc m:val="centerGroup"/>
                    </m:oMathParaPr>
                    <m:oMath xmlns:m="http://schemas.openxmlformats.org/officeDocument/2006/math">
                      <m:r>
                        <m:rPr>
                          <m:sty m:val="p"/>
                        </m:rPr>
                        <a:rPr lang="en-US" altLang="zh-CN" dirty="0">
                          <a:latin typeface="Cambria Math" panose="02040503050406030204" pitchFamily="18" charset="0"/>
                        </a:rPr>
                        <m:t>Var</m:t>
                      </m:r>
                      <m:d>
                        <m:dPr>
                          <m:begChr m:val="["/>
                          <m:endChr m:val="]"/>
                          <m:ctrlPr>
                            <a:rPr lang="en-US" altLang="zh-CN" i="1" dirty="0">
                              <a:latin typeface="Cambria Math" panose="02040503050406030204" pitchFamily="18" charset="0"/>
                            </a:rPr>
                          </m:ctrlPr>
                        </m:dPr>
                        <m:e>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𝑋</m:t>
                              </m:r>
                            </m:e>
                            <m:sub>
                              <m:r>
                                <a:rPr lang="en-US" altLang="zh-CN" i="1" dirty="0">
                                  <a:latin typeface="Cambria Math" panose="02040503050406030204" pitchFamily="18" charset="0"/>
                                </a:rPr>
                                <m:t>1</m:t>
                              </m:r>
                            </m:sub>
                          </m:sSub>
                          <m:r>
                            <a:rPr lang="en-US" altLang="zh-CN" i="1" dirty="0">
                              <a:latin typeface="Cambria Math" panose="02040503050406030204" pitchFamily="18" charset="0"/>
                            </a:rPr>
                            <m:t>+</m:t>
                          </m:r>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𝑋</m:t>
                              </m:r>
                            </m:e>
                            <m:sub>
                              <m:r>
                                <a:rPr lang="en-US" altLang="zh-CN" i="1" dirty="0">
                                  <a:latin typeface="Cambria Math" panose="02040503050406030204" pitchFamily="18" charset="0"/>
                                </a:rPr>
                                <m:t>2</m:t>
                              </m:r>
                            </m:sub>
                          </m:sSub>
                        </m:e>
                      </m:d>
                      <m:r>
                        <a:rPr lang="en-US" altLang="zh-CN" i="1" dirty="0" smtClean="0">
                          <a:latin typeface="Cambria Math" panose="02040503050406030204" pitchFamily="18" charset="0"/>
                        </a:rPr>
                        <m:t>=</m:t>
                      </m:r>
                      <m:r>
                        <m:rPr>
                          <m:sty m:val="p"/>
                        </m:rPr>
                        <a:rPr lang="en-US" altLang="zh-CN" dirty="0">
                          <a:latin typeface="Cambria Math" panose="02040503050406030204" pitchFamily="18" charset="0"/>
                        </a:rPr>
                        <m:t>Var</m:t>
                      </m:r>
                      <m:d>
                        <m:dPr>
                          <m:begChr m:val="["/>
                          <m:endChr m:val="]"/>
                          <m:ctrlPr>
                            <a:rPr lang="en-US" altLang="zh-CN" i="1" dirty="0">
                              <a:latin typeface="Cambria Math" panose="02040503050406030204" pitchFamily="18" charset="0"/>
                            </a:rPr>
                          </m:ctrlPr>
                        </m:dPr>
                        <m:e>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𝑋</m:t>
                              </m:r>
                            </m:e>
                            <m:sub>
                              <m:r>
                                <a:rPr lang="en-US" altLang="zh-CN" i="1" dirty="0">
                                  <a:latin typeface="Cambria Math" panose="02040503050406030204" pitchFamily="18" charset="0"/>
                                </a:rPr>
                                <m:t>1</m:t>
                              </m:r>
                            </m:sub>
                          </m:sSub>
                        </m:e>
                      </m:d>
                      <m:r>
                        <a:rPr lang="en-US" altLang="zh-CN" i="1" dirty="0">
                          <a:latin typeface="Cambria Math" panose="02040503050406030204" pitchFamily="18" charset="0"/>
                        </a:rPr>
                        <m:t>+</m:t>
                      </m:r>
                      <m:r>
                        <m:rPr>
                          <m:sty m:val="p"/>
                        </m:rPr>
                        <a:rPr lang="en-US" altLang="zh-CN" dirty="0">
                          <a:latin typeface="Cambria Math" panose="02040503050406030204" pitchFamily="18" charset="0"/>
                        </a:rPr>
                        <m:t>Var</m:t>
                      </m:r>
                      <m:d>
                        <m:dPr>
                          <m:begChr m:val="["/>
                          <m:endChr m:val="]"/>
                          <m:ctrlPr>
                            <a:rPr lang="en-US" altLang="zh-CN" i="1" dirty="0">
                              <a:latin typeface="Cambria Math" panose="02040503050406030204" pitchFamily="18" charset="0"/>
                            </a:rPr>
                          </m:ctrlPr>
                        </m:dPr>
                        <m:e>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𝑋</m:t>
                              </m:r>
                            </m:e>
                            <m:sub>
                              <m:r>
                                <a:rPr lang="en-US" altLang="zh-CN" i="1" dirty="0">
                                  <a:latin typeface="Cambria Math" panose="02040503050406030204" pitchFamily="18" charset="0"/>
                                </a:rPr>
                                <m:t>2</m:t>
                              </m:r>
                            </m:sub>
                          </m:sSub>
                        </m:e>
                      </m:d>
                    </m:oMath>
                  </m:oMathPara>
                </a14:m>
                <a:endParaRPr lang="en-US" altLang="zh-CN"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altLang="zh-CN" b="0" i="1" dirty="0" smtClean="0">
                          <a:latin typeface="Cambria Math" panose="02040503050406030204" pitchFamily="18" charset="0"/>
                        </a:rPr>
                        <m:t>=</m:t>
                      </m:r>
                      <m:f>
                        <m:fPr>
                          <m:ctrlPr>
                            <a:rPr lang="en-US" altLang="zh-CN" b="0" i="1" dirty="0" smtClean="0">
                              <a:latin typeface="Cambria Math" panose="02040503050406030204" pitchFamily="18" charset="0"/>
                            </a:rPr>
                          </m:ctrlPr>
                        </m:fPr>
                        <m:num>
                          <m:r>
                            <a:rPr lang="en-US" altLang="zh-CN" b="0" i="1" dirty="0" smtClean="0">
                              <a:latin typeface="Cambria Math" panose="02040503050406030204" pitchFamily="18" charset="0"/>
                            </a:rPr>
                            <m:t>35</m:t>
                          </m:r>
                        </m:num>
                        <m:den>
                          <m:r>
                            <a:rPr lang="en-US" altLang="zh-CN" b="0" i="1" dirty="0" smtClean="0">
                              <a:latin typeface="Cambria Math" panose="02040503050406030204" pitchFamily="18" charset="0"/>
                            </a:rPr>
                            <m:t>12</m:t>
                          </m:r>
                        </m:den>
                      </m:f>
                      <m:r>
                        <a:rPr lang="en-US" altLang="zh-CN" b="0" i="1" dirty="0" smtClean="0">
                          <a:latin typeface="Cambria Math" panose="02040503050406030204" pitchFamily="18" charset="0"/>
                        </a:rPr>
                        <m:t>+</m:t>
                      </m:r>
                      <m:f>
                        <m:fPr>
                          <m:ctrlPr>
                            <a:rPr lang="en-US" altLang="zh-CN" b="0" i="1" dirty="0" smtClean="0">
                              <a:latin typeface="Cambria Math" panose="02040503050406030204" pitchFamily="18" charset="0"/>
                            </a:rPr>
                          </m:ctrlPr>
                        </m:fPr>
                        <m:num>
                          <m:r>
                            <a:rPr lang="en-US" altLang="zh-CN" b="0" i="1" dirty="0" smtClean="0">
                              <a:latin typeface="Cambria Math" panose="02040503050406030204" pitchFamily="18" charset="0"/>
                            </a:rPr>
                            <m:t>35</m:t>
                          </m:r>
                        </m:num>
                        <m:den>
                          <m:r>
                            <a:rPr lang="en-US" altLang="zh-CN" b="0" i="1" dirty="0" smtClean="0">
                              <a:latin typeface="Cambria Math" panose="02040503050406030204" pitchFamily="18" charset="0"/>
                            </a:rPr>
                            <m:t>12</m:t>
                          </m:r>
                        </m:den>
                      </m:f>
                    </m:oMath>
                  </m:oMathPara>
                </a14:m>
                <a:endParaRPr 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0">
                <a:blip r:embed="rId2"/>
                <a:stretch>
                  <a:fillRect t="-2291"/>
                </a:stretch>
              </a:blipFill>
            </p:spPr>
            <p:txBody>
              <a:bodyPr/>
              <a:lstStyle/>
              <a:p>
                <a:r>
                  <a:rPr lang="en-US">
                    <a:noFill/>
                  </a:rPr>
                  <a:t> </a:t>
                </a:r>
              </a:p>
            </p:txBody>
          </p:sp>
        </mc:Fallback>
      </mc:AlternateContent>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kumimoji="1" lang="zh-CN" altLang="en-US" sz="2400" dirty="0"/>
              <a:t>你在三扇门中挑选一扇。你并不知道门内有什么。</a:t>
            </a:r>
          </a:p>
          <a:p>
            <a:r>
              <a:rPr kumimoji="1" lang="zh-CN" altLang="en-US" sz="2400" dirty="0"/>
              <a:t>主持人知道每扇门后面有什么。</a:t>
            </a:r>
          </a:p>
          <a:p>
            <a:r>
              <a:rPr kumimoji="1" lang="zh-CN" altLang="en-US" sz="2400" dirty="0"/>
              <a:t>主持人必须开启剩下的其中一扇门，并且必须提供你换门的机会。</a:t>
            </a:r>
          </a:p>
          <a:p>
            <a:r>
              <a:rPr kumimoji="1" lang="zh-CN" altLang="en-US" sz="2400" dirty="0"/>
              <a:t>主持人永远都会挑一扇有山羊的门。</a:t>
            </a:r>
          </a:p>
          <a:p>
            <a:pPr lvl="1"/>
            <a:r>
              <a:rPr kumimoji="1" lang="zh-CN" altLang="en-US" sz="2000" dirty="0"/>
              <a:t>如果你挑了一扇有山羊的门，主持人必须挑另一扇有山羊的门。</a:t>
            </a:r>
          </a:p>
          <a:p>
            <a:pPr lvl="1"/>
            <a:r>
              <a:rPr kumimoji="1" lang="zh-CN" altLang="en-US" sz="2000" dirty="0"/>
              <a:t>如果参赛者挑了一扇有汽车的门，主持人随机</a:t>
            </a:r>
            <a:r>
              <a:rPr kumimoji="1" lang="zh-CN" altLang="en-US" sz="1800" dirty="0"/>
              <a:t>（概率均匀分布）</a:t>
            </a:r>
            <a:r>
              <a:rPr kumimoji="1" lang="zh-CN" altLang="en-US" sz="2000" dirty="0"/>
              <a:t>在另外两扇门中挑一扇有山羊的门。</a:t>
            </a:r>
          </a:p>
          <a:p>
            <a:r>
              <a:rPr kumimoji="1" lang="zh-CN" altLang="en-US" sz="2400" dirty="0"/>
              <a:t>你会被问是否保持原来选择，还是选择剩下的那道门。</a:t>
            </a:r>
          </a:p>
        </p:txBody>
      </p:sp>
      <p:sp>
        <p:nvSpPr>
          <p:cNvPr id="3" name="标题 2"/>
          <p:cNvSpPr>
            <a:spLocks noGrp="1"/>
          </p:cNvSpPr>
          <p:nvPr>
            <p:ph type="title"/>
          </p:nvPr>
        </p:nvSpPr>
        <p:spPr/>
        <p:txBody>
          <a:bodyPr/>
          <a:lstStyle/>
          <a:p>
            <a:r>
              <a:rPr kumimoji="1" lang="zh-CN" altLang="en-US" dirty="0"/>
              <a:t>进一步明确</a:t>
            </a:r>
          </a:p>
        </p:txBody>
      </p:sp>
    </p:spTree>
    <p:extLst>
      <p:ext uri="{BB962C8B-B14F-4D97-AF65-F5344CB8AC3E}">
        <p14:creationId xmlns:p14="http://schemas.microsoft.com/office/powerpoint/2010/main" val="20586571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kumimoji="1" lang="zh-CN" altLang="en-US" dirty="0"/>
              <a:t>四步法</a:t>
            </a:r>
          </a:p>
          <a:p>
            <a:pPr marL="971550" lvl="1" indent="-514350">
              <a:buFont typeface="+mj-lt"/>
              <a:buAutoNum type="arabicPeriod"/>
            </a:pPr>
            <a:r>
              <a:rPr kumimoji="1" lang="zh-CN" altLang="en-US" dirty="0"/>
              <a:t>选定样本空间 </a:t>
            </a:r>
            <a:r>
              <a:rPr kumimoji="1" lang="en-US" altLang="zh-CN" dirty="0"/>
              <a:t>(Find</a:t>
            </a:r>
            <a:r>
              <a:rPr kumimoji="1" lang="zh-CN" altLang="en-US" dirty="0"/>
              <a:t> </a:t>
            </a:r>
            <a:r>
              <a:rPr kumimoji="1" lang="en-US" altLang="zh-CN" dirty="0"/>
              <a:t>the</a:t>
            </a:r>
            <a:r>
              <a:rPr kumimoji="1" lang="zh-CN" altLang="en-US" dirty="0"/>
              <a:t> </a:t>
            </a:r>
            <a:r>
              <a:rPr kumimoji="1" lang="en-US" altLang="zh-CN" dirty="0"/>
              <a:t>sample</a:t>
            </a:r>
            <a:r>
              <a:rPr kumimoji="1" lang="zh-CN" altLang="en-US" dirty="0"/>
              <a:t> </a:t>
            </a:r>
            <a:r>
              <a:rPr kumimoji="1" lang="en-US" altLang="zh-CN" dirty="0"/>
              <a:t>space)</a:t>
            </a:r>
            <a:endParaRPr kumimoji="1" lang="zh-CN" altLang="en-US" dirty="0"/>
          </a:p>
          <a:p>
            <a:pPr marL="971550" lvl="1" indent="-514350">
              <a:buFont typeface="+mj-lt"/>
              <a:buAutoNum type="arabicPeriod"/>
            </a:pPr>
            <a:r>
              <a:rPr kumimoji="1" lang="zh-CN" altLang="en-US" dirty="0"/>
              <a:t>定义相关事件 </a:t>
            </a:r>
            <a:r>
              <a:rPr kumimoji="1" lang="en-US" altLang="zh-CN" dirty="0"/>
              <a:t>(Define</a:t>
            </a:r>
            <a:r>
              <a:rPr kumimoji="1" lang="zh-CN" altLang="en-US" dirty="0"/>
              <a:t> </a:t>
            </a:r>
            <a:r>
              <a:rPr kumimoji="1" lang="en-US" altLang="zh-CN" dirty="0"/>
              <a:t>events</a:t>
            </a:r>
            <a:r>
              <a:rPr kumimoji="1" lang="zh-CN" altLang="en-US" dirty="0"/>
              <a:t> </a:t>
            </a:r>
            <a:r>
              <a:rPr kumimoji="1" lang="en-US" altLang="zh-CN" dirty="0"/>
              <a:t>of</a:t>
            </a:r>
            <a:r>
              <a:rPr kumimoji="1" lang="zh-CN" altLang="en-US" dirty="0"/>
              <a:t> </a:t>
            </a:r>
            <a:r>
              <a:rPr kumimoji="1" lang="en-US" altLang="zh-CN" dirty="0"/>
              <a:t>interests)</a:t>
            </a:r>
            <a:endParaRPr kumimoji="1" lang="zh-CN" altLang="en-US" dirty="0"/>
          </a:p>
          <a:p>
            <a:pPr marL="971550" lvl="1" indent="-514350">
              <a:buFont typeface="+mj-lt"/>
              <a:buAutoNum type="arabicPeriod"/>
            </a:pPr>
            <a:r>
              <a:rPr kumimoji="1" lang="zh-CN" altLang="en-US" dirty="0"/>
              <a:t>确定结果概率 </a:t>
            </a:r>
            <a:r>
              <a:rPr kumimoji="1" lang="en-US" altLang="zh-CN" dirty="0"/>
              <a:t>(</a:t>
            </a:r>
            <a:r>
              <a:rPr kumimoji="1" lang="en-US" altLang="zh-CN" sz="2400" dirty="0"/>
              <a:t>Determine</a:t>
            </a:r>
            <a:r>
              <a:rPr kumimoji="1" lang="zh-CN" altLang="en-US" sz="2400" dirty="0"/>
              <a:t> </a:t>
            </a:r>
            <a:r>
              <a:rPr kumimoji="1" lang="en-US" altLang="zh-CN" sz="2400" dirty="0"/>
              <a:t>outcome</a:t>
            </a:r>
            <a:r>
              <a:rPr kumimoji="1" lang="zh-CN" altLang="en-US" sz="2400" dirty="0"/>
              <a:t> </a:t>
            </a:r>
            <a:r>
              <a:rPr kumimoji="1" lang="en-US" altLang="zh-CN" sz="2400" dirty="0"/>
              <a:t>probabilities</a:t>
            </a:r>
            <a:r>
              <a:rPr kumimoji="1" lang="en-US" altLang="zh-CN" dirty="0"/>
              <a:t>)</a:t>
            </a:r>
            <a:endParaRPr kumimoji="1" lang="zh-CN" altLang="en-US" dirty="0"/>
          </a:p>
          <a:p>
            <a:pPr marL="971550" lvl="1" indent="-514350">
              <a:buFont typeface="+mj-lt"/>
              <a:buAutoNum type="arabicPeriod"/>
            </a:pPr>
            <a:r>
              <a:rPr kumimoji="1" lang="zh-CN" altLang="en-US" dirty="0"/>
              <a:t>计算事件概率 </a:t>
            </a:r>
            <a:r>
              <a:rPr kumimoji="1" lang="en-US" altLang="zh-CN" dirty="0"/>
              <a:t>(Compute</a:t>
            </a:r>
            <a:r>
              <a:rPr kumimoji="1" lang="zh-CN" altLang="en-US" dirty="0"/>
              <a:t> </a:t>
            </a:r>
            <a:r>
              <a:rPr kumimoji="1" lang="en-US" altLang="zh-CN" dirty="0"/>
              <a:t>event</a:t>
            </a:r>
            <a:r>
              <a:rPr kumimoji="1" lang="zh-CN" altLang="en-US" dirty="0"/>
              <a:t> </a:t>
            </a:r>
            <a:r>
              <a:rPr kumimoji="1" lang="en-US" altLang="zh-CN" dirty="0"/>
              <a:t>probabilities)</a:t>
            </a:r>
            <a:endParaRPr kumimoji="1" lang="zh-CN" altLang="en-US" dirty="0"/>
          </a:p>
          <a:p>
            <a:pPr lvl="1"/>
            <a:endParaRPr kumimoji="1" lang="zh-CN" altLang="en-US" dirty="0"/>
          </a:p>
        </p:txBody>
      </p:sp>
      <p:sp>
        <p:nvSpPr>
          <p:cNvPr id="3" name="标题 2"/>
          <p:cNvSpPr>
            <a:spLocks noGrp="1"/>
          </p:cNvSpPr>
          <p:nvPr>
            <p:ph type="title"/>
          </p:nvPr>
        </p:nvSpPr>
        <p:spPr/>
        <p:txBody>
          <a:bodyPr/>
          <a:lstStyle/>
          <a:p>
            <a:r>
              <a:rPr kumimoji="1" lang="zh-CN" altLang="en-US" dirty="0"/>
              <a:t>直觉的概率分析</a:t>
            </a:r>
          </a:p>
        </p:txBody>
      </p:sp>
    </p:spTree>
    <p:extLst>
      <p:ext uri="{BB962C8B-B14F-4D97-AF65-F5344CB8AC3E}">
        <p14:creationId xmlns:p14="http://schemas.microsoft.com/office/powerpoint/2010/main" val="11445225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kumimoji="1" lang="zh-CN" altLang="en-US" b="1" dirty="0">
                <a:solidFill>
                  <a:srgbClr val="C00000"/>
                </a:solidFill>
              </a:rPr>
              <a:t>试验</a:t>
            </a:r>
            <a:r>
              <a:rPr kumimoji="1" lang="zh-CN" altLang="en-US" dirty="0"/>
              <a:t>：</a:t>
            </a:r>
            <a:r>
              <a:rPr lang="zh-CN" altLang="en-US" sz="2800" dirty="0"/>
              <a:t>从一组可能的结果中得出一个结果的过程</a:t>
            </a:r>
            <a:r>
              <a:rPr lang="zh-CN" altLang="en-US" dirty="0"/>
              <a:t> </a:t>
            </a:r>
          </a:p>
          <a:p>
            <a:pPr lvl="1"/>
            <a:r>
              <a:rPr kumimoji="1" lang="zh-CN" altLang="en-US" sz="2400" dirty="0"/>
              <a:t>试验的某个特定“</a:t>
            </a:r>
            <a:r>
              <a:rPr kumimoji="1" lang="zh-CN" altLang="en-US" sz="2400" b="1" dirty="0">
                <a:solidFill>
                  <a:srgbClr val="C00000"/>
                </a:solidFill>
              </a:rPr>
              <a:t>结果</a:t>
            </a:r>
            <a:r>
              <a:rPr kumimoji="1" lang="zh-CN" altLang="en-US" sz="2400" dirty="0"/>
              <a:t>”通常是由若干随机因素的某种选择而导致的。这里</a:t>
            </a:r>
          </a:p>
          <a:p>
            <a:pPr lvl="2"/>
            <a:r>
              <a:rPr kumimoji="1" lang="zh-CN" altLang="en-US" dirty="0"/>
              <a:t>因素一：车在哪个门后？</a:t>
            </a:r>
          </a:p>
          <a:p>
            <a:pPr lvl="2"/>
            <a:r>
              <a:rPr kumimoji="1" lang="zh-CN" altLang="en-US" dirty="0"/>
              <a:t>因素二：你开始选的哪个门？</a:t>
            </a:r>
          </a:p>
          <a:p>
            <a:pPr lvl="2"/>
            <a:r>
              <a:rPr kumimoji="1" lang="zh-CN" altLang="en-US" dirty="0"/>
              <a:t>因素三：主持人打开哪个门？</a:t>
            </a:r>
          </a:p>
          <a:p>
            <a:endParaRPr kumimoji="1" lang="zh-CN" altLang="en-US" dirty="0"/>
          </a:p>
          <a:p>
            <a:r>
              <a:rPr kumimoji="1" lang="zh-CN" altLang="en-US" b="1" dirty="0">
                <a:solidFill>
                  <a:srgbClr val="C00000"/>
                </a:solidFill>
              </a:rPr>
              <a:t>样本空间</a:t>
            </a:r>
            <a:r>
              <a:rPr kumimoji="1" lang="zh-CN" altLang="en-US" dirty="0"/>
              <a:t>：所有可能结果的集合 </a:t>
            </a:r>
          </a:p>
          <a:p>
            <a:endParaRPr kumimoji="1" lang="zh-CN" altLang="en-US" dirty="0"/>
          </a:p>
        </p:txBody>
      </p:sp>
      <p:sp>
        <p:nvSpPr>
          <p:cNvPr id="3" name="标题 2"/>
          <p:cNvSpPr>
            <a:spLocks noGrp="1"/>
          </p:cNvSpPr>
          <p:nvPr>
            <p:ph type="title"/>
          </p:nvPr>
        </p:nvSpPr>
        <p:spPr/>
        <p:txBody>
          <a:bodyPr/>
          <a:lstStyle/>
          <a:p>
            <a:r>
              <a:rPr kumimoji="1" lang="zh-CN" altLang="en-US" dirty="0"/>
              <a:t>第一步： 选定样本空间</a:t>
            </a:r>
          </a:p>
        </p:txBody>
      </p:sp>
    </p:spTree>
    <p:extLst>
      <p:ext uri="{BB962C8B-B14F-4D97-AF65-F5344CB8AC3E}">
        <p14:creationId xmlns:p14="http://schemas.microsoft.com/office/powerpoint/2010/main" val="14870539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9" name="圆角矩形 18"/>
          <p:cNvSpPr/>
          <p:nvPr/>
        </p:nvSpPr>
        <p:spPr>
          <a:xfrm>
            <a:off x="4648200" y="1371599"/>
            <a:ext cx="1752600" cy="5332445"/>
          </a:xfrm>
          <a:prstGeom prst="roundRect">
            <a:avLst/>
          </a:prstGeom>
        </p:spPr>
        <p:style>
          <a:lnRef idx="1">
            <a:schemeClr val="accent6"/>
          </a:lnRef>
          <a:fillRef idx="2">
            <a:schemeClr val="accent6"/>
          </a:fillRef>
          <a:effectRef idx="1">
            <a:schemeClr val="accent6"/>
          </a:effectRef>
          <a:fontRef idx="minor">
            <a:schemeClr val="dk1"/>
          </a:fontRef>
        </p:style>
        <p:txBody>
          <a:bodyPr vert="vert" rIns="90000" rtlCol="0" anchor="t" anchorCtr="1"/>
          <a:lstStyle/>
          <a:p>
            <a:pPr algn="ctr"/>
            <a:r>
              <a:rPr kumimoji="1" lang="zh-CN" altLang="en-US" sz="2800"/>
              <a:t>样本空间</a:t>
            </a:r>
          </a:p>
        </p:txBody>
      </p:sp>
      <p:sp>
        <p:nvSpPr>
          <p:cNvPr id="5" name="文本框 4"/>
          <p:cNvSpPr txBox="1"/>
          <p:nvPr/>
        </p:nvSpPr>
        <p:spPr>
          <a:xfrm>
            <a:off x="1219200" y="609600"/>
            <a:ext cx="914400" cy="646331"/>
          </a:xfrm>
          <a:prstGeom prst="rect">
            <a:avLst/>
          </a:prstGeom>
          <a:noFill/>
        </p:spPr>
        <p:txBody>
          <a:bodyPr wrap="square" rtlCol="0">
            <a:spAutoFit/>
          </a:bodyPr>
          <a:lstStyle/>
          <a:p>
            <a:r>
              <a:rPr kumimoji="1" lang="zh-CN" altLang="en-US" dirty="0"/>
              <a:t>车在哪个门后</a:t>
            </a:r>
          </a:p>
        </p:txBody>
      </p:sp>
      <p:sp>
        <p:nvSpPr>
          <p:cNvPr id="7" name="文本框 6"/>
          <p:cNvSpPr txBox="1"/>
          <p:nvPr/>
        </p:nvSpPr>
        <p:spPr>
          <a:xfrm>
            <a:off x="2514600" y="609600"/>
            <a:ext cx="914400" cy="646331"/>
          </a:xfrm>
          <a:prstGeom prst="rect">
            <a:avLst/>
          </a:prstGeom>
          <a:noFill/>
        </p:spPr>
        <p:txBody>
          <a:bodyPr wrap="square" rtlCol="0">
            <a:spAutoFit/>
          </a:bodyPr>
          <a:lstStyle/>
          <a:p>
            <a:r>
              <a:rPr kumimoji="1" lang="zh-CN" altLang="en-US"/>
              <a:t>开始选哪个门</a:t>
            </a:r>
            <a:endParaRPr kumimoji="1" lang="zh-CN" altLang="en-US" dirty="0"/>
          </a:p>
        </p:txBody>
      </p:sp>
      <p:sp>
        <p:nvSpPr>
          <p:cNvPr id="8" name="文本框 7"/>
          <p:cNvSpPr txBox="1"/>
          <p:nvPr/>
        </p:nvSpPr>
        <p:spPr>
          <a:xfrm>
            <a:off x="3733800" y="609599"/>
            <a:ext cx="914400" cy="646331"/>
          </a:xfrm>
          <a:prstGeom prst="rect">
            <a:avLst/>
          </a:prstGeom>
          <a:noFill/>
        </p:spPr>
        <p:txBody>
          <a:bodyPr wrap="square" rtlCol="0">
            <a:spAutoFit/>
          </a:bodyPr>
          <a:lstStyle/>
          <a:p>
            <a:r>
              <a:rPr kumimoji="1" lang="zh-CN" altLang="en-US" dirty="0"/>
              <a:t>主持人开哪门</a:t>
            </a:r>
          </a:p>
        </p:txBody>
      </p:sp>
      <p:pic>
        <p:nvPicPr>
          <p:cNvPr id="16" name="图片 15"/>
          <p:cNvPicPr>
            <a:picLocks noChangeAspect="1"/>
          </p:cNvPicPr>
          <p:nvPr/>
        </p:nvPicPr>
        <p:blipFill>
          <a:blip r:embed="rId3"/>
          <a:stretch>
            <a:fillRect/>
          </a:stretch>
        </p:blipFill>
        <p:spPr>
          <a:xfrm>
            <a:off x="762000" y="1447800"/>
            <a:ext cx="4953000" cy="5256245"/>
          </a:xfrm>
          <a:prstGeom prst="rect">
            <a:avLst/>
          </a:prstGeom>
        </p:spPr>
      </p:pic>
      <p:sp>
        <p:nvSpPr>
          <p:cNvPr id="18" name="文本框 17"/>
          <p:cNvSpPr txBox="1"/>
          <p:nvPr/>
        </p:nvSpPr>
        <p:spPr>
          <a:xfrm>
            <a:off x="5029200" y="609599"/>
            <a:ext cx="914400" cy="646331"/>
          </a:xfrm>
          <a:prstGeom prst="rect">
            <a:avLst/>
          </a:prstGeom>
          <a:noFill/>
        </p:spPr>
        <p:txBody>
          <a:bodyPr wrap="square" rtlCol="0">
            <a:spAutoFit/>
          </a:bodyPr>
          <a:lstStyle/>
          <a:p>
            <a:r>
              <a:rPr kumimoji="1" lang="zh-CN" altLang="en-US" dirty="0"/>
              <a:t>试验</a:t>
            </a:r>
          </a:p>
          <a:p>
            <a:r>
              <a:rPr kumimoji="1" lang="zh-CN" altLang="en-US" dirty="0"/>
              <a:t>结果</a:t>
            </a:r>
          </a:p>
        </p:txBody>
      </p:sp>
    </p:spTree>
    <p:extLst>
      <p:ext uri="{BB962C8B-B14F-4D97-AF65-F5344CB8AC3E}">
        <p14:creationId xmlns:p14="http://schemas.microsoft.com/office/powerpoint/2010/main" val="9803567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kumimoji="1" lang="zh-CN" altLang="en-US" dirty="0"/>
              <a:t>第二步：定义相关事件</a:t>
            </a:r>
          </a:p>
        </p:txBody>
      </p:sp>
      <p:sp>
        <p:nvSpPr>
          <p:cNvPr id="4" name="内容占位符 3"/>
          <p:cNvSpPr>
            <a:spLocks noGrp="1"/>
          </p:cNvSpPr>
          <p:nvPr>
            <p:ph idx="1"/>
          </p:nvPr>
        </p:nvSpPr>
        <p:spPr/>
        <p:txBody>
          <a:bodyPr/>
          <a:lstStyle/>
          <a:p>
            <a:r>
              <a:rPr kumimoji="1" lang="zh-CN" altLang="en-US" b="1" dirty="0">
                <a:solidFill>
                  <a:srgbClr val="C00000"/>
                </a:solidFill>
              </a:rPr>
              <a:t>事件</a:t>
            </a:r>
            <a:r>
              <a:rPr kumimoji="1" lang="zh-CN" altLang="en-US" dirty="0"/>
              <a:t>：样本空间的一个子集</a:t>
            </a:r>
          </a:p>
          <a:p>
            <a:pPr lvl="1"/>
            <a:r>
              <a:rPr kumimoji="1" lang="zh-CN" altLang="en-US" dirty="0"/>
              <a:t>例如：</a:t>
            </a:r>
          </a:p>
          <a:p>
            <a:pPr lvl="2"/>
            <a:r>
              <a:rPr kumimoji="1" lang="zh-CN" altLang="en-US" dirty="0"/>
              <a:t>车在</a:t>
            </a:r>
            <a:r>
              <a:rPr kumimoji="1" lang="en-US" altLang="zh-CN" dirty="0"/>
              <a:t>C</a:t>
            </a:r>
            <a:r>
              <a:rPr kumimoji="1" lang="zh-CN" altLang="en-US" dirty="0"/>
              <a:t>门后：</a:t>
            </a:r>
            <a:r>
              <a:rPr kumimoji="1" lang="en-US" altLang="zh-CN" sz="2000" dirty="0"/>
              <a:t>{</a:t>
            </a:r>
            <a:r>
              <a:rPr lang="en-US" altLang="zh-CN" sz="2000" dirty="0"/>
              <a:t>(</a:t>
            </a:r>
            <a:r>
              <a:rPr lang="tr-TR" altLang="zh-CN" sz="2000" dirty="0"/>
              <a:t>C</a:t>
            </a:r>
            <a:r>
              <a:rPr lang="en-US" altLang="zh-CN" sz="2000" dirty="0"/>
              <a:t>,</a:t>
            </a:r>
            <a:r>
              <a:rPr lang="zh-CN" altLang="en-US" sz="2000" dirty="0"/>
              <a:t> </a:t>
            </a:r>
            <a:r>
              <a:rPr lang="tr-TR" altLang="zh-CN" sz="2000" dirty="0"/>
              <a:t>A</a:t>
            </a:r>
            <a:r>
              <a:rPr lang="en-US" altLang="zh-CN" sz="2000" dirty="0"/>
              <a:t>,</a:t>
            </a:r>
            <a:r>
              <a:rPr lang="zh-CN" altLang="en-US" sz="2000" dirty="0"/>
              <a:t> </a:t>
            </a:r>
            <a:r>
              <a:rPr lang="tr-TR" altLang="zh-CN" sz="2000" dirty="0"/>
              <a:t>B</a:t>
            </a:r>
            <a:r>
              <a:rPr lang="en-US" altLang="zh-CN" sz="2000" dirty="0"/>
              <a:t>),</a:t>
            </a:r>
            <a:r>
              <a:rPr lang="zh-CN" altLang="en-US" sz="2000" dirty="0"/>
              <a:t> </a:t>
            </a:r>
            <a:r>
              <a:rPr lang="en-US" altLang="zh-CN" sz="2000" dirty="0"/>
              <a:t>(</a:t>
            </a:r>
            <a:r>
              <a:rPr lang="tr-TR" altLang="zh-CN" sz="2000" dirty="0"/>
              <a:t>C</a:t>
            </a:r>
            <a:r>
              <a:rPr lang="en-US" altLang="zh-CN" sz="2000" dirty="0"/>
              <a:t>,</a:t>
            </a:r>
            <a:r>
              <a:rPr lang="zh-CN" altLang="en-US" sz="2000" dirty="0"/>
              <a:t> </a:t>
            </a:r>
            <a:r>
              <a:rPr lang="tr-TR" altLang="zh-CN" sz="2000" dirty="0"/>
              <a:t>B</a:t>
            </a:r>
            <a:r>
              <a:rPr lang="en-US" altLang="zh-CN" sz="2000" dirty="0"/>
              <a:t>,</a:t>
            </a:r>
            <a:r>
              <a:rPr lang="zh-CN" altLang="en-US" sz="2000" dirty="0"/>
              <a:t> </a:t>
            </a:r>
            <a:r>
              <a:rPr lang="tr-TR" altLang="zh-CN" sz="2000" dirty="0"/>
              <a:t>A</a:t>
            </a:r>
            <a:r>
              <a:rPr lang="en-US" altLang="zh-CN" sz="2000" dirty="0"/>
              <a:t>),</a:t>
            </a:r>
            <a:r>
              <a:rPr lang="zh-CN" altLang="en-US" sz="2000" dirty="0"/>
              <a:t> </a:t>
            </a:r>
            <a:r>
              <a:rPr lang="en-US" altLang="zh-CN" sz="2000" dirty="0"/>
              <a:t>(</a:t>
            </a:r>
            <a:r>
              <a:rPr lang="tr-TR" altLang="zh-CN" sz="2000" dirty="0"/>
              <a:t>C</a:t>
            </a:r>
            <a:r>
              <a:rPr lang="en-US" altLang="zh-CN" sz="2000" dirty="0"/>
              <a:t>,</a:t>
            </a:r>
            <a:r>
              <a:rPr lang="zh-CN" altLang="en-US" sz="2000" dirty="0"/>
              <a:t> </a:t>
            </a:r>
            <a:r>
              <a:rPr lang="tr-TR" altLang="zh-CN" sz="2000" dirty="0"/>
              <a:t>C</a:t>
            </a:r>
            <a:r>
              <a:rPr lang="en-US" altLang="zh-CN" sz="2000" dirty="0"/>
              <a:t>,</a:t>
            </a:r>
            <a:r>
              <a:rPr lang="zh-CN" altLang="en-US" sz="2000" dirty="0"/>
              <a:t> </a:t>
            </a:r>
            <a:r>
              <a:rPr lang="tr-TR" altLang="zh-CN" sz="2000" dirty="0"/>
              <a:t>A</a:t>
            </a:r>
            <a:r>
              <a:rPr lang="en-US" altLang="zh-CN" sz="2000" dirty="0"/>
              <a:t>),</a:t>
            </a:r>
            <a:r>
              <a:rPr lang="zh-CN" altLang="en-US" sz="2000" dirty="0"/>
              <a:t> </a:t>
            </a:r>
            <a:r>
              <a:rPr lang="en-US" altLang="zh-CN" sz="2000" dirty="0"/>
              <a:t>(</a:t>
            </a:r>
            <a:r>
              <a:rPr lang="tr-TR" altLang="zh-CN" sz="2000" dirty="0"/>
              <a:t>C</a:t>
            </a:r>
            <a:r>
              <a:rPr lang="en-US" altLang="zh-CN" sz="2000" dirty="0"/>
              <a:t>,</a:t>
            </a:r>
            <a:r>
              <a:rPr lang="zh-CN" altLang="en-US" sz="2000" dirty="0"/>
              <a:t> </a:t>
            </a:r>
            <a:r>
              <a:rPr lang="tr-TR" altLang="zh-CN" sz="2000" dirty="0"/>
              <a:t>C</a:t>
            </a:r>
            <a:r>
              <a:rPr lang="en-US" altLang="zh-CN" sz="2000" dirty="0"/>
              <a:t>,</a:t>
            </a:r>
            <a:r>
              <a:rPr lang="zh-CN" altLang="en-US" sz="2000" dirty="0"/>
              <a:t> </a:t>
            </a:r>
            <a:r>
              <a:rPr lang="tr-TR" altLang="zh-CN" sz="2000" dirty="0"/>
              <a:t>B</a:t>
            </a:r>
            <a:r>
              <a:rPr lang="en-US" altLang="zh-CN" sz="2000" dirty="0"/>
              <a:t>)</a:t>
            </a:r>
            <a:r>
              <a:rPr lang="tr-TR" altLang="zh-CN" sz="2000" dirty="0"/>
              <a:t> </a:t>
            </a:r>
            <a:r>
              <a:rPr kumimoji="1" lang="en-US" altLang="zh-CN" sz="2000" dirty="0"/>
              <a:t>}</a:t>
            </a:r>
            <a:endParaRPr kumimoji="1" lang="zh-CN" altLang="en-US" sz="2000" dirty="0"/>
          </a:p>
          <a:p>
            <a:pPr lvl="2"/>
            <a:r>
              <a:rPr kumimoji="1" lang="zh-CN" altLang="en-US" dirty="0"/>
              <a:t>第一次就选中有车的门</a:t>
            </a:r>
            <a:r>
              <a:rPr kumimoji="1" lang="en-US" altLang="zh-CN" dirty="0"/>
              <a:t>:</a:t>
            </a:r>
            <a:r>
              <a:rPr kumimoji="1" lang="zh-CN" altLang="en-US" dirty="0"/>
              <a:t>　</a:t>
            </a:r>
          </a:p>
          <a:p>
            <a:pPr marL="914400" lvl="2" indent="0">
              <a:buNone/>
            </a:pPr>
            <a:r>
              <a:rPr kumimoji="1" lang="zh-CN" altLang="en-US" sz="2000" dirty="0"/>
              <a:t>   </a:t>
            </a:r>
            <a:r>
              <a:rPr kumimoji="1" lang="en-US" altLang="zh-CN" sz="2000" dirty="0"/>
              <a:t>{(A, A, B), (A, A, C), (B, B, A), (B, B, C), (C, C, A), (C, C, B)}</a:t>
            </a:r>
          </a:p>
          <a:p>
            <a:pPr lvl="2">
              <a:buClr>
                <a:srgbClr val="333399"/>
              </a:buClr>
            </a:pPr>
            <a:r>
              <a:rPr kumimoji="1" lang="zh-CN" altLang="en-US" dirty="0"/>
              <a:t>改变选择才赢的情况：</a:t>
            </a:r>
          </a:p>
          <a:p>
            <a:pPr marL="914400" lvl="2" indent="0">
              <a:buClr>
                <a:srgbClr val="333399"/>
              </a:buClr>
              <a:buNone/>
            </a:pPr>
            <a:r>
              <a:rPr kumimoji="1" lang="zh-CN" altLang="en-US" sz="2000" dirty="0">
                <a:solidFill>
                  <a:srgbClr val="333399"/>
                </a:solidFill>
              </a:rPr>
              <a:t>   </a:t>
            </a:r>
            <a:r>
              <a:rPr kumimoji="1" lang="en-US" altLang="zh-CN" sz="2000" dirty="0">
                <a:solidFill>
                  <a:srgbClr val="333399"/>
                </a:solidFill>
              </a:rPr>
              <a:t>{(A, B, C), (A, C, B), (B, A, C), (B, C, A), (C, A, B), (C, B, A)}</a:t>
            </a:r>
          </a:p>
          <a:p>
            <a:pPr lvl="2"/>
            <a:endParaRPr kumimoji="1" lang="zh-CN" altLang="en-US" dirty="0"/>
          </a:p>
        </p:txBody>
      </p:sp>
      <p:sp>
        <p:nvSpPr>
          <p:cNvPr id="5" name="文本框 4"/>
          <p:cNvSpPr txBox="1"/>
          <p:nvPr/>
        </p:nvSpPr>
        <p:spPr>
          <a:xfrm>
            <a:off x="1676400" y="5181600"/>
            <a:ext cx="5562600" cy="533400"/>
          </a:xfrm>
          <a:prstGeom prst="rect">
            <a:avLst/>
          </a:prstGeom>
          <a:noFill/>
        </p:spPr>
        <p:txBody>
          <a:bodyPr wrap="square" rtlCol="0">
            <a:spAutoFit/>
          </a:bodyPr>
          <a:lstStyle/>
          <a:p>
            <a:r>
              <a:rPr kumimoji="1" lang="en-US" altLang="zh-CN" sz="2800" dirty="0">
                <a:latin typeface="Wawati SC" charset="-122"/>
                <a:ea typeface="Wawati SC" charset="-122"/>
                <a:cs typeface="Wawati SC" charset="-122"/>
              </a:rPr>
              <a:t>6</a:t>
            </a:r>
            <a:r>
              <a:rPr kumimoji="1" lang="zh-CN" altLang="en-US" sz="2800" dirty="0">
                <a:latin typeface="Wawati SC" charset="-122"/>
                <a:ea typeface="Wawati SC" charset="-122"/>
                <a:cs typeface="Wawati SC" charset="-122"/>
              </a:rPr>
              <a:t>对</a:t>
            </a:r>
            <a:r>
              <a:rPr kumimoji="1" lang="en-US" altLang="zh-CN" sz="2800" dirty="0">
                <a:latin typeface="Wawati SC" charset="-122"/>
                <a:ea typeface="Wawati SC" charset="-122"/>
                <a:cs typeface="Wawati SC" charset="-122"/>
              </a:rPr>
              <a:t>6</a:t>
            </a:r>
            <a:r>
              <a:rPr kumimoji="1" lang="zh-CN" altLang="en-US" sz="2800" dirty="0">
                <a:latin typeface="Wawati SC" charset="-122"/>
                <a:ea typeface="Wawati SC" charset="-122"/>
                <a:cs typeface="Wawati SC" charset="-122"/>
              </a:rPr>
              <a:t>，似乎换不换都一样？</a:t>
            </a:r>
          </a:p>
        </p:txBody>
      </p:sp>
      <p:pic>
        <p:nvPicPr>
          <p:cNvPr id="6" name="图片 5"/>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505200" y="4784923"/>
            <a:ext cx="1193800" cy="1360932"/>
          </a:xfrm>
          <a:prstGeom prst="rect">
            <a:avLst/>
          </a:prstGeom>
        </p:spPr>
      </p:pic>
    </p:spTree>
    <p:extLst>
      <p:ext uri="{BB962C8B-B14F-4D97-AF65-F5344CB8AC3E}">
        <p14:creationId xmlns:p14="http://schemas.microsoft.com/office/powerpoint/2010/main" val="1488873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theme/theme1.xml><?xml version="1.0" encoding="utf-8"?>
<a:theme xmlns:a="http://schemas.openxmlformats.org/drawingml/2006/main" name="Gong Cheng">
  <a:themeElements>
    <a:clrScheme name="Gong Cheng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Gong Cheng">
      <a:majorFont>
        <a:latin typeface="Times New Roman"/>
        <a:ea typeface="宋体"/>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Gong Cheng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Gong Cheng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Gong Cheng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Gong Cheng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Gong Cheng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Gong Cheng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Gong Cheng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Gong Cheng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Gong Cheng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Gong Cheng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Gong Cheng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Gong Cheng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Presentation Template (CHN)</Template>
  <TotalTime>35490</TotalTime>
  <Words>2622</Words>
  <Application>Microsoft Macintosh PowerPoint</Application>
  <PresentationFormat>On-screen Show (4:3)</PresentationFormat>
  <Paragraphs>286</Paragraphs>
  <Slides>44</Slides>
  <Notes>5</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44</vt:i4>
      </vt:variant>
    </vt:vector>
  </HeadingPairs>
  <TitlesOfParts>
    <vt:vector size="54" baseType="lpstr">
      <vt:lpstr>宋体</vt:lpstr>
      <vt:lpstr>华文仿宋</vt:lpstr>
      <vt:lpstr>Wawati SC</vt:lpstr>
      <vt:lpstr>Arial</vt:lpstr>
      <vt:lpstr>Cambria Math</vt:lpstr>
      <vt:lpstr>Constantia</vt:lpstr>
      <vt:lpstr>Savoye LET</vt:lpstr>
      <vt:lpstr>Times New Roman</vt:lpstr>
      <vt:lpstr>Wingdings</vt:lpstr>
      <vt:lpstr>Gong Cheng</vt:lpstr>
      <vt:lpstr>离 散 概 率</vt:lpstr>
      <vt:lpstr>提要</vt:lpstr>
      <vt:lpstr>三门问题（Monty Hall Problem）</vt:lpstr>
      <vt:lpstr>三门问题（Monty Hall Problem）</vt:lpstr>
      <vt:lpstr>进一步明确</vt:lpstr>
      <vt:lpstr>直觉的概率分析</vt:lpstr>
      <vt:lpstr>第一步： 选定样本空间</vt:lpstr>
      <vt:lpstr>PowerPoint Presentation</vt:lpstr>
      <vt:lpstr>第二步：定义相关事件</vt:lpstr>
      <vt:lpstr>第三步：确定结果概率</vt:lpstr>
      <vt:lpstr>第四步：计算事件概率</vt:lpstr>
      <vt:lpstr>概率空间：基于集合论给概率以数学定义</vt:lpstr>
      <vt:lpstr>基于集合论的概率计算</vt:lpstr>
      <vt:lpstr>基于集合论的概率计算</vt:lpstr>
      <vt:lpstr>均匀分布</vt:lpstr>
      <vt:lpstr>条件概率</vt:lpstr>
      <vt:lpstr>条件概率</vt:lpstr>
      <vt:lpstr>贝叶斯定理</vt:lpstr>
      <vt:lpstr>贝叶斯定理的推导</vt:lpstr>
      <vt:lpstr>贝叶斯定理</vt:lpstr>
      <vt:lpstr>贝叶斯定理的应用</vt:lpstr>
      <vt:lpstr>贝叶斯定理的应用（续）</vt:lpstr>
      <vt:lpstr>贝叶斯定理的应用（续）</vt:lpstr>
      <vt:lpstr>事件独立性</vt:lpstr>
      <vt:lpstr>随机变量</vt:lpstr>
      <vt:lpstr>随机变量（续）</vt:lpstr>
      <vt:lpstr>随机变量的分布</vt:lpstr>
      <vt:lpstr>随机变量分布特征的刻画</vt:lpstr>
      <vt:lpstr>期望值</vt:lpstr>
      <vt:lpstr>期望值的直接计算</vt:lpstr>
      <vt:lpstr>期望值的直接计算</vt:lpstr>
      <vt:lpstr>例：求扔两个骰子所得点数之和的期望值。</vt:lpstr>
      <vt:lpstr>期望值的等价定义</vt:lpstr>
      <vt:lpstr>条件期望</vt:lpstr>
      <vt:lpstr>Law of Total Expectation</vt:lpstr>
      <vt:lpstr>Mean Time to Failure</vt:lpstr>
      <vt:lpstr>期望的线性特性</vt:lpstr>
      <vt:lpstr>例：Expected Value in the Hatcheck Problem</vt:lpstr>
      <vt:lpstr>用期望来计算平均计算复杂度</vt:lpstr>
      <vt:lpstr>独立随机变量</vt:lpstr>
      <vt:lpstr>方差</vt:lpstr>
      <vt:lpstr>方差</vt:lpstr>
      <vt:lpstr>Bienaymé’s formula</vt:lpstr>
      <vt:lpstr>Bienaymé’s formula</vt:lpstr>
    </vt:vector>
  </TitlesOfParts>
  <Manager/>
  <Company/>
  <LinksUpToDate>false</LinksUpToDate>
  <SharedDoc>false</SharedDoc>
  <HyperlinkBase/>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user</dc:creator>
  <cp:keywords/>
  <dc:description/>
  <cp:lastModifiedBy>Ma Xiaoxing</cp:lastModifiedBy>
  <cp:revision>1016</cp:revision>
  <cp:lastPrinted>1601-01-01T00:00:00Z</cp:lastPrinted>
  <dcterms:created xsi:type="dcterms:W3CDTF">1601-01-01T00:00:00Z</dcterms:created>
  <dcterms:modified xsi:type="dcterms:W3CDTF">2019-04-04T00:13:16Z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1</vt:i4>
  </property>
</Properties>
</file>